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  <p:sldMasterId id="2147483828" r:id="rId3"/>
    <p:sldMasterId id="2147483840" r:id="rId4"/>
  </p:sldMasterIdLst>
  <p:handoutMasterIdLst>
    <p:handoutMasterId r:id="rId19"/>
  </p:handoutMasterIdLst>
  <p:sldIdLst>
    <p:sldId id="257" r:id="rId5"/>
    <p:sldId id="259" r:id="rId6"/>
    <p:sldId id="261" r:id="rId7"/>
    <p:sldId id="263" r:id="rId8"/>
    <p:sldId id="265" r:id="rId9"/>
    <p:sldId id="267" r:id="rId10"/>
    <p:sldId id="269" r:id="rId11"/>
    <p:sldId id="271" r:id="rId12"/>
    <p:sldId id="273" r:id="rId13"/>
    <p:sldId id="275" r:id="rId14"/>
    <p:sldId id="277" r:id="rId15"/>
    <p:sldId id="279" r:id="rId16"/>
    <p:sldId id="281" r:id="rId17"/>
    <p:sldId id="283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36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DE8A3-DB9E-486F-A3FF-16405E0C0C1D}" type="datetimeFigureOut">
              <a:rPr lang="it-IT" smtClean="0"/>
              <a:t>31/05/2016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27EFE-7085-4E29-B197-AA2FA42D7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569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6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0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73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2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262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44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8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51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19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62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0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91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768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62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66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531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97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62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90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017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41020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25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145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4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339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534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82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941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519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312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7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544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51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8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265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2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891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361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5FD72C-B850-6B47-B61F-E72C3C2ED4B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2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8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4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3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3" descr="fascia-inferiore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757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28956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1600" y="6553199"/>
            <a:ext cx="1447800" cy="292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2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52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53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E89D-8FB9-404E-BBA6-BB2E9BE243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F8FD4-4576-A144-8160-CBFAE7CD50C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3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F334-6AF9-244F-A245-6061F9F83B0B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7D10-D1B4-A24F-AD38-A954B3FA370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2"/>
          <p:cNvSpPr/>
          <p:nvPr userDrawn="1"/>
        </p:nvSpPr>
        <p:spPr bwMode="auto">
          <a:xfrm>
            <a:off x="0" y="5867400"/>
            <a:ext cx="9144000" cy="373063"/>
          </a:xfrm>
          <a:prstGeom prst="rect">
            <a:avLst/>
          </a:prstGeom>
          <a:solidFill>
            <a:srgbClr val="07751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5976938"/>
            <a:ext cx="16891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5"/>
          <p:cNvSpPr/>
          <p:nvPr userDrawn="1"/>
        </p:nvSpPr>
        <p:spPr bwMode="auto">
          <a:xfrm>
            <a:off x="0" y="0"/>
            <a:ext cx="9144000" cy="373063"/>
          </a:xfrm>
          <a:prstGeom prst="rect">
            <a:avLst/>
          </a:prstGeom>
          <a:solidFill>
            <a:srgbClr val="07751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5AB0A-60FB-C946-B2ED-92664CA15A75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4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09600" y="3238099"/>
            <a:ext cx="7912576" cy="148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800" b="1" kern="0" dirty="0">
                <a:ln w="19050">
                  <a:solidFill>
                    <a:srgbClr val="008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Calibri" pitchFamily="34" charset="0"/>
              </a:rPr>
              <a:t>Esami di Qualifica e Diploma Professionale</a:t>
            </a: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800" b="1" kern="0" dirty="0" err="1">
                <a:ln w="19050">
                  <a:solidFill>
                    <a:srgbClr val="008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Calibri" pitchFamily="34" charset="0"/>
              </a:rPr>
              <a:t>a.f</a:t>
            </a:r>
            <a:r>
              <a:rPr lang="it-IT" sz="2800" b="1" kern="0" dirty="0">
                <a:ln w="19050">
                  <a:solidFill>
                    <a:srgbClr val="008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Calibri" pitchFamily="34" charset="0"/>
              </a:rPr>
              <a:t>. </a:t>
            </a:r>
            <a:r>
              <a:rPr lang="it-IT" sz="2800" b="1" kern="0" dirty="0" smtClean="0">
                <a:ln w="19050">
                  <a:solidFill>
                    <a:srgbClr val="008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Calibri" pitchFamily="34" charset="0"/>
              </a:rPr>
              <a:t>2015-2016</a:t>
            </a:r>
            <a:endParaRPr lang="it-IT" sz="2800" b="1" kern="0" dirty="0">
              <a:ln w="19050">
                <a:solidFill>
                  <a:srgbClr val="008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Calibri" pitchFamily="34" charset="0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800" b="1" kern="0" dirty="0">
              <a:ln w="19050">
                <a:solidFill>
                  <a:srgbClr val="008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Calibri" pitchFamily="34" charset="0"/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i="1" kern="0" dirty="0">
                <a:ln w="19050">
                  <a:solidFill>
                    <a:srgbClr val="008000"/>
                  </a:solidFill>
                  <a:prstDash val="solid"/>
                </a:ln>
                <a:solidFill>
                  <a:schemeClr val="accent3"/>
                </a:solidFill>
                <a:cs typeface="Calibri" pitchFamily="34" charset="0"/>
              </a:rPr>
              <a:t>indicazioni e avvertenze per i presidenti di Commissione</a:t>
            </a: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200" i="1" kern="0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9513" y="6213309"/>
            <a:ext cx="2804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i="1" kern="0" dirty="0">
              <a:ln w="1905"/>
              <a:solidFill>
                <a:schemeClr val="bg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Calibri" pitchFamily="34" charset="0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33400"/>
            <a:ext cx="3835401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64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a</a:t>
            </a:r>
            <a:r>
              <a:rPr lang="it-IT" kern="0" dirty="0" err="1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ccertamento</a:t>
            </a: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 e valutazione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14401" y="1028700"/>
            <a:ext cx="7239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Il Presidente </a:t>
            </a:r>
            <a:r>
              <a:rPr lang="it-IT" sz="1600" kern="0" dirty="0">
                <a:cs typeface="Calibri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00" kern="0" dirty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00" kern="0" dirty="0">
              <a:cs typeface="Calibri" pitchFamily="34" charset="0"/>
            </a:endParaRPr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600" b="1" dirty="0" smtClean="0"/>
              <a:t>non </a:t>
            </a:r>
            <a:r>
              <a:rPr lang="it-IT" sz="1600" b="1" dirty="0"/>
              <a:t>entra nel merito</a:t>
            </a:r>
            <a:r>
              <a:rPr lang="it-IT" sz="1600" dirty="0"/>
              <a:t> del giudizio di ammissione formulato dall’équipe dei docenti formatori, né </a:t>
            </a:r>
            <a:r>
              <a:rPr lang="it-IT" sz="1600" dirty="0" smtClean="0"/>
              <a:t>delle </a:t>
            </a:r>
            <a:r>
              <a:rPr lang="it-IT" sz="1600" dirty="0"/>
              <a:t>modalità di attribuzione e di determinazione quantitativa del credito formativo</a:t>
            </a:r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600" b="1" dirty="0" smtClean="0"/>
              <a:t>può </a:t>
            </a:r>
            <a:r>
              <a:rPr lang="it-IT" sz="1600" b="1" dirty="0"/>
              <a:t>intervenire</a:t>
            </a:r>
            <a:r>
              <a:rPr lang="it-IT" sz="1600" dirty="0"/>
              <a:t> in modo dirimente nel merito della valutazione solo in caso di forte disaccordo </a:t>
            </a:r>
            <a:r>
              <a:rPr lang="it-IT" sz="1600" dirty="0" smtClean="0"/>
              <a:t>tra i </a:t>
            </a:r>
            <a:r>
              <a:rPr lang="it-IT" sz="1600" dirty="0"/>
              <a:t>Commissari o </a:t>
            </a:r>
            <a:r>
              <a:rPr lang="it-IT" sz="1600" dirty="0" smtClean="0"/>
              <a:t>di impossibilità di formulazione </a:t>
            </a:r>
            <a:r>
              <a:rPr lang="it-IT" sz="1600" smtClean="0"/>
              <a:t>di un giudizio </a:t>
            </a:r>
            <a:r>
              <a:rPr lang="it-IT" sz="1600" dirty="0"/>
              <a:t>valutativo conclusivo; l’intervento del </a:t>
            </a:r>
            <a:r>
              <a:rPr lang="it-IT" sz="1600" dirty="0" smtClean="0"/>
              <a:t>Presidente dovrà </a:t>
            </a:r>
            <a:r>
              <a:rPr lang="it-IT" sz="1600" dirty="0"/>
              <a:t>riferirsi e legittimarsi sulla base dei criteri già stabiliti preventivamente e degli </a:t>
            </a:r>
            <a:r>
              <a:rPr lang="it-IT" sz="1600" dirty="0" smtClean="0"/>
              <a:t>accertamenti già </a:t>
            </a:r>
            <a:r>
              <a:rPr lang="it-IT" sz="1600" dirty="0"/>
              <a:t>effettuati dai Commissari. L’intervento del Presidente dovrà essere motivato e </a:t>
            </a:r>
            <a:r>
              <a:rPr lang="it-IT" sz="1600" dirty="0" smtClean="0"/>
              <a:t>riportato nell’apposito </a:t>
            </a:r>
            <a:r>
              <a:rPr lang="it-IT" sz="1600" dirty="0"/>
              <a:t>riquadro in sede di verbalizzazione</a:t>
            </a:r>
          </a:p>
          <a:p>
            <a:pPr>
              <a:defRPr/>
            </a:pPr>
            <a:endParaRPr lang="it-IT" sz="500" dirty="0" smtClean="0"/>
          </a:p>
          <a:p>
            <a:pPr>
              <a:defRPr/>
            </a:pPr>
            <a:endParaRPr lang="it-IT" sz="500" dirty="0" smtClean="0"/>
          </a:p>
          <a:p>
            <a:pPr>
              <a:defRPr/>
            </a:pPr>
            <a:endParaRPr lang="it-IT" sz="500" dirty="0" smtClean="0"/>
          </a:p>
          <a:p>
            <a:pPr>
              <a:defRPr/>
            </a:pPr>
            <a:endParaRPr lang="it-IT" sz="500" dirty="0"/>
          </a:p>
          <a:p>
            <a:pPr>
              <a:defRPr/>
            </a:pPr>
            <a:r>
              <a:rPr lang="it-IT" sz="1600" u="sng" dirty="0"/>
              <a:t>NON</a:t>
            </a:r>
            <a:r>
              <a:rPr lang="it-IT" sz="1600" dirty="0"/>
              <a:t> </a:t>
            </a:r>
            <a:r>
              <a:rPr lang="it-IT" sz="1600" i="1" dirty="0"/>
              <a:t>sono previste altre </a:t>
            </a:r>
            <a:r>
              <a:rPr lang="it-IT" sz="1600" b="1" i="1" dirty="0"/>
              <a:t>griglie</a:t>
            </a:r>
            <a:r>
              <a:rPr lang="it-IT" sz="1600" i="1" dirty="0"/>
              <a:t> valutative o </a:t>
            </a:r>
            <a:r>
              <a:rPr lang="it-IT" sz="1600" b="1" i="1" dirty="0"/>
              <a:t>indicazioni</a:t>
            </a:r>
            <a:r>
              <a:rPr lang="it-IT" sz="1600" i="1" dirty="0"/>
              <a:t> specifiche di accertamento (ad es. </a:t>
            </a:r>
            <a:r>
              <a:rPr lang="it-IT" sz="1600" i="1" dirty="0" smtClean="0"/>
              <a:t>su </a:t>
            </a:r>
            <a:r>
              <a:rPr lang="it-IT" sz="1600" i="1" dirty="0"/>
              <a:t>indicatori e pesi) oltre a quelle autonomamente stabilite dalla Commissione e di quelle regionali </a:t>
            </a:r>
            <a:r>
              <a:rPr lang="it-IT" sz="1600" i="1" dirty="0" smtClean="0"/>
              <a:t>relative </a:t>
            </a:r>
            <a:r>
              <a:rPr lang="it-IT" sz="1600" i="1" dirty="0"/>
              <a:t>alla prova centralizzata.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endParaRPr lang="it-IT" sz="1600" kern="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p</a:t>
            </a:r>
            <a:r>
              <a:rPr lang="it-IT" kern="0" dirty="0" smtClean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rove </a:t>
            </a: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d’esame e allievi disabili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14400" y="1168598"/>
            <a:ext cx="7239000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276225">
              <a:buFont typeface="Calibri" pitchFamily="34" charset="0"/>
              <a:buChar char="→"/>
              <a:defRPr/>
            </a:pPr>
            <a:r>
              <a:rPr lang="it-IT" sz="1600" b="1" dirty="0" smtClean="0"/>
              <a:t>punteggi: (totale punti attribuibili </a:t>
            </a:r>
            <a:r>
              <a:rPr lang="it-IT" sz="1600" b="1" dirty="0" err="1" smtClean="0"/>
              <a:t>max</a:t>
            </a:r>
            <a:r>
              <a:rPr lang="it-IT" sz="1600" b="1" dirty="0" smtClean="0"/>
              <a:t> 100) </a:t>
            </a:r>
          </a:p>
          <a:p>
            <a:pPr marL="542925" indent="-180975">
              <a:buFont typeface="Arial" panose="020B0604020202020204" pitchFamily="34" charset="0"/>
              <a:buChar char="•"/>
              <a:tabLst>
                <a:tab pos="2333625" algn="l"/>
              </a:tabLst>
              <a:defRPr/>
            </a:pPr>
            <a:r>
              <a:rPr lang="it-IT" sz="1600" dirty="0" smtClean="0"/>
              <a:t>credito formativo	</a:t>
            </a:r>
            <a:r>
              <a:rPr lang="it-IT" sz="1600" dirty="0" smtClean="0">
                <a:sym typeface="Symbol"/>
              </a:rPr>
              <a:t></a:t>
            </a:r>
            <a:r>
              <a:rPr lang="it-IT" sz="1600" dirty="0" smtClean="0"/>
              <a:t> min 18 – </a:t>
            </a:r>
            <a:r>
              <a:rPr lang="it-IT" sz="1600" dirty="0" err="1" smtClean="0"/>
              <a:t>max</a:t>
            </a:r>
            <a:r>
              <a:rPr lang="it-IT" sz="1600" dirty="0" smtClean="0"/>
              <a:t> 30 </a:t>
            </a:r>
          </a:p>
          <a:p>
            <a:pPr marL="542925" indent="-180975">
              <a:buFont typeface="Arial" panose="020B0604020202020204" pitchFamily="34" charset="0"/>
              <a:buChar char="•"/>
              <a:tabLst>
                <a:tab pos="2333625" algn="l"/>
              </a:tabLst>
              <a:defRPr/>
            </a:pPr>
            <a:r>
              <a:rPr lang="it-IT" sz="1600" dirty="0" smtClean="0"/>
              <a:t>prova professionale	</a:t>
            </a:r>
            <a:r>
              <a:rPr lang="it-IT" sz="1600" dirty="0" smtClean="0">
                <a:sym typeface="Symbol"/>
              </a:rPr>
              <a:t></a:t>
            </a:r>
            <a:r>
              <a:rPr lang="it-IT" sz="1600" dirty="0" smtClean="0"/>
              <a:t> </a:t>
            </a:r>
            <a:r>
              <a:rPr lang="it-IT" sz="1600" dirty="0" err="1" smtClean="0"/>
              <a:t>max</a:t>
            </a:r>
            <a:r>
              <a:rPr lang="it-IT" sz="1600" dirty="0" smtClean="0"/>
              <a:t> 35 </a:t>
            </a:r>
          </a:p>
          <a:p>
            <a:pPr marL="542925" indent="-180975">
              <a:buFont typeface="Arial" panose="020B0604020202020204" pitchFamily="34" charset="0"/>
              <a:buChar char="•"/>
              <a:tabLst>
                <a:tab pos="2333625" algn="l"/>
              </a:tabLst>
              <a:defRPr/>
            </a:pPr>
            <a:r>
              <a:rPr lang="it-IT" sz="1600" dirty="0"/>
              <a:t>p</a:t>
            </a:r>
            <a:r>
              <a:rPr lang="it-IT" sz="1600" dirty="0" smtClean="0"/>
              <a:t>rova centralizzata	</a:t>
            </a:r>
            <a:r>
              <a:rPr lang="it-IT" sz="1600" dirty="0" smtClean="0">
                <a:sym typeface="Symbol"/>
              </a:rPr>
              <a:t></a:t>
            </a:r>
            <a:r>
              <a:rPr lang="it-IT" sz="1600" dirty="0" smtClean="0"/>
              <a:t> </a:t>
            </a:r>
            <a:r>
              <a:rPr lang="it-IT" sz="1600" dirty="0" err="1" smtClean="0"/>
              <a:t>max</a:t>
            </a:r>
            <a:r>
              <a:rPr lang="it-IT" sz="1600" dirty="0" smtClean="0"/>
              <a:t> 25 </a:t>
            </a:r>
          </a:p>
          <a:p>
            <a:pPr marL="542925" indent="-180975">
              <a:buFont typeface="Arial" panose="020B0604020202020204" pitchFamily="34" charset="0"/>
              <a:buChar char="•"/>
              <a:tabLst>
                <a:tab pos="2333625" algn="l"/>
              </a:tabLst>
              <a:defRPr/>
            </a:pPr>
            <a:r>
              <a:rPr lang="it-IT" sz="1600" dirty="0" smtClean="0"/>
              <a:t>colloquio	</a:t>
            </a:r>
            <a:r>
              <a:rPr lang="it-IT" sz="1600" dirty="0" smtClean="0">
                <a:sym typeface="Symbol"/>
              </a:rPr>
              <a:t></a:t>
            </a:r>
            <a:r>
              <a:rPr lang="it-IT" sz="1600" dirty="0" smtClean="0"/>
              <a:t> </a:t>
            </a:r>
            <a:r>
              <a:rPr lang="it-IT" sz="1600" dirty="0" err="1" smtClean="0"/>
              <a:t>max</a:t>
            </a:r>
            <a:r>
              <a:rPr lang="it-IT" sz="1600" dirty="0" smtClean="0"/>
              <a:t> 10 </a:t>
            </a:r>
          </a:p>
          <a:p>
            <a:pPr marL="361950">
              <a:tabLst>
                <a:tab pos="2333625" algn="l"/>
              </a:tabLst>
              <a:defRPr/>
            </a:pPr>
            <a:r>
              <a:rPr lang="it-IT" sz="1600" dirty="0" smtClean="0"/>
              <a:t>Punteggio minimo per superamento esame e conseguimento idoneità è </a:t>
            </a:r>
            <a:r>
              <a:rPr lang="it-IT" sz="1600" b="1" dirty="0" smtClean="0"/>
              <a:t>60/100</a:t>
            </a:r>
            <a:r>
              <a:rPr lang="it-IT" sz="1600" dirty="0" smtClean="0"/>
              <a:t>.</a:t>
            </a:r>
          </a:p>
          <a:p>
            <a:pPr marL="361950" algn="just">
              <a:defRPr/>
            </a:pPr>
            <a:r>
              <a:rPr lang="it-IT" sz="1600" dirty="0" smtClean="0"/>
              <a:t>Fermo restando il punteggio massimo ottenibile di 100 punti e in aggiunta al punteggio totalizzato nelle prove, la Commissione, con decisione unanime, può attribuire fino ad un massimo di punti 5 quale valutazione complessiva per particolari meriti o esigenze di messa in valore della fisionomia complessiva del candidato.</a:t>
            </a:r>
          </a:p>
          <a:p>
            <a:pPr>
              <a:defRPr/>
            </a:pPr>
            <a:endParaRPr lang="it-IT" sz="800" dirty="0"/>
          </a:p>
          <a:p>
            <a:pPr>
              <a:defRPr/>
            </a:pPr>
            <a:endParaRPr lang="it-IT" sz="300" dirty="0"/>
          </a:p>
          <a:p>
            <a:pPr marL="361950" lvl="3" indent="-276225" algn="just">
              <a:buFont typeface="Calibri" pitchFamily="34" charset="0"/>
              <a:buChar char="→"/>
              <a:defRPr/>
            </a:pPr>
            <a:r>
              <a:rPr lang="it-IT" sz="1600" b="1" dirty="0" smtClean="0"/>
              <a:t>Prove per </a:t>
            </a:r>
            <a:r>
              <a:rPr lang="it-IT" sz="1600" b="1" dirty="0"/>
              <a:t>allievi </a:t>
            </a:r>
            <a:r>
              <a:rPr lang="it-IT" sz="1600" b="1" dirty="0" smtClean="0"/>
              <a:t>disabili </a:t>
            </a:r>
            <a:r>
              <a:rPr lang="it-IT" sz="1600" dirty="0" smtClean="0"/>
              <a:t>(realizzate a cura e sotto diretta responsabilità della Commissione, </a:t>
            </a:r>
            <a:r>
              <a:rPr lang="it-IT" sz="1600" dirty="0"/>
              <a:t>sono </a:t>
            </a:r>
            <a:r>
              <a:rPr lang="it-IT" sz="1600" dirty="0" smtClean="0"/>
              <a:t>predisposte antecedentemente il </a:t>
            </a:r>
            <a:r>
              <a:rPr lang="it-IT" sz="1600" dirty="0"/>
              <a:t>giorno </a:t>
            </a:r>
            <a:r>
              <a:rPr lang="it-IT" sz="1600" dirty="0" smtClean="0"/>
              <a:t>della </a:t>
            </a:r>
            <a:r>
              <a:rPr lang="it-IT" sz="1600" dirty="0"/>
              <a:t>prima </a:t>
            </a:r>
            <a:r>
              <a:rPr lang="it-IT" sz="1600" dirty="0" smtClean="0"/>
              <a:t>prova):</a:t>
            </a:r>
          </a:p>
          <a:p>
            <a:pPr marL="542925" indent="-180975" algn="just">
              <a:buFont typeface="Arial" panose="020B0604020202020204" pitchFamily="34" charset="0"/>
              <a:buChar char="•"/>
              <a:defRPr/>
            </a:pPr>
            <a:r>
              <a:rPr lang="it-IT" sz="1600" b="1" dirty="0" smtClean="0"/>
              <a:t>prove </a:t>
            </a:r>
            <a:r>
              <a:rPr lang="it-IT" sz="1600" b="1" dirty="0"/>
              <a:t>equipollenti </a:t>
            </a:r>
            <a:r>
              <a:rPr lang="it-IT" sz="1600" dirty="0"/>
              <a:t>(diverse, ma con stesso livello e contenuto </a:t>
            </a:r>
            <a:r>
              <a:rPr lang="it-IT" sz="1600" dirty="0" smtClean="0"/>
              <a:t>dello standard regionale e di quelle proposte centralmente) </a:t>
            </a:r>
          </a:p>
          <a:p>
            <a:pPr marL="542925" indent="-180975" algn="just">
              <a:buFont typeface="Arial" panose="020B0604020202020204" pitchFamily="34" charset="0"/>
              <a:buChar char="•"/>
              <a:defRPr/>
            </a:pPr>
            <a:r>
              <a:rPr lang="it-IT" sz="1600" b="1" dirty="0"/>
              <a:t>p</a:t>
            </a:r>
            <a:r>
              <a:rPr lang="it-IT" sz="1600" b="1" dirty="0" smtClean="0"/>
              <a:t>rove individualizzate </a:t>
            </a:r>
            <a:r>
              <a:rPr lang="it-IT" sz="1600" dirty="0" smtClean="0"/>
              <a:t>riferite ad una programmazione individualizzata (formulata sulla base del PEI)</a:t>
            </a:r>
          </a:p>
          <a:p>
            <a:pPr>
              <a:defRPr/>
            </a:pPr>
            <a:endParaRPr lang="it-IT" sz="800" dirty="0"/>
          </a:p>
          <a:p>
            <a:pPr>
              <a:defRPr/>
            </a:pPr>
            <a:endParaRPr lang="it-IT" sz="300" dirty="0"/>
          </a:p>
          <a:p>
            <a:pPr marL="361950" lvl="1" indent="-276225">
              <a:buFont typeface="Calibri" pitchFamily="34" charset="0"/>
              <a:buChar char="→"/>
              <a:defRPr/>
            </a:pPr>
            <a:r>
              <a:rPr lang="it-IT" sz="1600" b="1" dirty="0" smtClean="0"/>
              <a:t>misure </a:t>
            </a:r>
            <a:r>
              <a:rPr lang="it-IT" sz="1600" b="1" dirty="0"/>
              <a:t>compensative </a:t>
            </a:r>
            <a:r>
              <a:rPr lang="it-IT" sz="1600" dirty="0"/>
              <a:t>e</a:t>
            </a:r>
            <a:r>
              <a:rPr lang="it-IT" sz="1600" b="1" dirty="0"/>
              <a:t> </a:t>
            </a:r>
            <a:r>
              <a:rPr lang="it-IT" sz="1600" b="1" dirty="0" err="1"/>
              <a:t>dispensative</a:t>
            </a:r>
            <a:r>
              <a:rPr lang="it-IT" sz="1600" b="1" dirty="0"/>
              <a:t> </a:t>
            </a:r>
            <a:r>
              <a:rPr lang="it-IT" sz="1600" dirty="0"/>
              <a:t>per allievi con DSA</a:t>
            </a:r>
          </a:p>
          <a:p>
            <a:pPr marL="361950" indent="-276225">
              <a:buFont typeface="Calibri" pitchFamily="34" charset="0"/>
              <a:buChar char="→"/>
              <a:defRPr/>
            </a:pPr>
            <a:endParaRPr lang="it-IT" sz="800" dirty="0"/>
          </a:p>
          <a:p>
            <a:pPr marL="361950" indent="-276225">
              <a:buFont typeface="Calibri" pitchFamily="34" charset="0"/>
              <a:buChar char="→"/>
              <a:defRPr/>
            </a:pPr>
            <a:r>
              <a:rPr lang="it-IT" sz="1600" dirty="0" smtClean="0"/>
              <a:t>presenza </a:t>
            </a:r>
            <a:r>
              <a:rPr lang="it-IT" sz="1600" dirty="0"/>
              <a:t>delle </a:t>
            </a:r>
            <a:r>
              <a:rPr lang="it-IT" sz="1600" b="1" dirty="0"/>
              <a:t>figure di supporto </a:t>
            </a:r>
            <a:r>
              <a:rPr lang="it-IT" sz="1600" dirty="0"/>
              <a:t>per allievi </a:t>
            </a:r>
            <a:r>
              <a:rPr lang="it-IT" sz="1600" dirty="0" smtClean="0"/>
              <a:t>disabili</a:t>
            </a:r>
            <a:endParaRPr lang="it-IT" sz="1600" kern="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1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 smtClean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dispensa </a:t>
            </a: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dalla lingua inglese (DSA)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90599" y="1343561"/>
            <a:ext cx="71628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/>
              <a:t>Nel </a:t>
            </a:r>
            <a:r>
              <a:rPr lang="it-IT" sz="1600" dirty="0"/>
              <a:t>caso di alunno con consistenti difficoltà di espressione nello scritto, è possibile che la dispensa si riferisca all’intera parte scritta di lingua della prova centralizzata. In tal caso la prova è sostituita con una di tipo orale – predisposta a cura della Commissione – da effettuarsi anche in concomitanza o nell’ambito del colloquio e con punteggio equivalente a quello dello scritto</a:t>
            </a:r>
            <a:r>
              <a:rPr lang="it-IT" sz="1600" dirty="0" smtClean="0"/>
              <a:t>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464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candidati esterni </a:t>
            </a:r>
            <a:r>
              <a:rPr lang="it-IT" kern="0" dirty="0" smtClean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e </a:t>
            </a: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aggregati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14401" y="1316567"/>
            <a:ext cx="72390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i="1" dirty="0" smtClean="0"/>
              <a:t>Esterni </a:t>
            </a:r>
            <a:endParaRPr lang="it-IT" sz="1600" b="1" i="1" dirty="0"/>
          </a:p>
          <a:p>
            <a:pPr marL="361950" indent="-276225" algn="just">
              <a:buFont typeface="Wingdings" pitchFamily="2" charset="2"/>
              <a:buChar char="§"/>
              <a:defRPr/>
            </a:pPr>
            <a:r>
              <a:rPr lang="it-IT" sz="1600" dirty="0" smtClean="0"/>
              <a:t>età </a:t>
            </a:r>
            <a:r>
              <a:rPr lang="it-IT" sz="1600" dirty="0"/>
              <a:t>minima non inferiore a 18 anni </a:t>
            </a:r>
            <a:r>
              <a:rPr lang="it-IT" sz="1600" dirty="0" smtClean="0"/>
              <a:t>ovvero  12 </a:t>
            </a:r>
            <a:r>
              <a:rPr lang="it-IT" sz="1600" dirty="0"/>
              <a:t>anni di frequenza </a:t>
            </a:r>
            <a:r>
              <a:rPr lang="it-IT" sz="1600" dirty="0" smtClean="0"/>
              <a:t>di un percorso di istruzione o formazione nel </a:t>
            </a:r>
            <a:r>
              <a:rPr lang="it-IT" sz="1600" dirty="0"/>
              <a:t>sistema;</a:t>
            </a:r>
          </a:p>
          <a:p>
            <a:pPr marL="361950" indent="-276225" algn="just">
              <a:buFont typeface="Wingdings" pitchFamily="2" charset="2"/>
              <a:buChar char="§"/>
              <a:defRPr/>
            </a:pPr>
            <a:r>
              <a:rPr lang="it-IT" sz="1600" dirty="0" smtClean="0"/>
              <a:t>in </a:t>
            </a:r>
            <a:r>
              <a:rPr lang="it-IT" sz="1600" dirty="0"/>
              <a:t>possesso di </a:t>
            </a:r>
            <a:r>
              <a:rPr lang="it-IT" sz="1600" dirty="0" smtClean="0"/>
              <a:t>certificazione finale relativa al ciclo di istruzione o percorso precedente;</a:t>
            </a:r>
            <a:endParaRPr lang="it-IT" sz="1600" dirty="0"/>
          </a:p>
          <a:p>
            <a:pPr marL="361950" indent="-276225" algn="just">
              <a:buFont typeface="Wingdings" pitchFamily="2" charset="2"/>
              <a:buChar char="§"/>
              <a:defRPr/>
            </a:pPr>
            <a:r>
              <a:rPr lang="it-IT" sz="1600" dirty="0" smtClean="0"/>
              <a:t>non </a:t>
            </a:r>
            <a:r>
              <a:rPr lang="it-IT" sz="1600" dirty="0"/>
              <a:t>iscritti </a:t>
            </a:r>
            <a:r>
              <a:rPr lang="it-IT" sz="1600" dirty="0" smtClean="0"/>
              <a:t>a </a:t>
            </a:r>
            <a:r>
              <a:rPr lang="it-IT" sz="1600" dirty="0"/>
              <a:t>un percorso (ritiro entro 15 </a:t>
            </a:r>
            <a:r>
              <a:rPr lang="it-IT" sz="1600" dirty="0" smtClean="0"/>
              <a:t>marzo</a:t>
            </a:r>
            <a:r>
              <a:rPr lang="it-IT" sz="1600" dirty="0"/>
              <a:t> </a:t>
            </a:r>
            <a:r>
              <a:rPr lang="it-IT" sz="1600" dirty="0" smtClean="0"/>
              <a:t>o, in casi eccezionali, entro il 31 marzo);</a:t>
            </a:r>
            <a:endParaRPr lang="it-IT" sz="1600" dirty="0"/>
          </a:p>
          <a:p>
            <a:pPr marL="361950" indent="-276225" algn="just">
              <a:buFont typeface="Wingdings" pitchFamily="2" charset="2"/>
              <a:buChar char="§"/>
              <a:defRPr/>
            </a:pPr>
            <a:r>
              <a:rPr lang="it-IT" sz="1600" dirty="0" smtClean="0"/>
              <a:t>di </a:t>
            </a:r>
            <a:r>
              <a:rPr lang="it-IT" sz="1600" dirty="0"/>
              <a:t>cittadinanza non italiana privi del diploma primo ciclo, che non hanno frequentato o </a:t>
            </a:r>
            <a:r>
              <a:rPr lang="it-IT" sz="1600" dirty="0" smtClean="0"/>
              <a:t>sostenuto l’esame </a:t>
            </a:r>
            <a:r>
              <a:rPr lang="it-IT" sz="1600" dirty="0"/>
              <a:t>di primo ciclo, ma con ammissione </a:t>
            </a:r>
            <a:r>
              <a:rPr lang="it-IT" sz="1600" dirty="0" smtClean="0"/>
              <a:t>al </a:t>
            </a:r>
            <a:r>
              <a:rPr lang="it-IT" sz="1600" dirty="0"/>
              <a:t>percorso del secondo ciclo.</a:t>
            </a:r>
          </a:p>
          <a:p>
            <a:pPr>
              <a:defRPr/>
            </a:pPr>
            <a:endParaRPr lang="it-IT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i="1" kern="0" dirty="0" smtClean="0">
                <a:cs typeface="Calibri" pitchFamily="34" charset="0"/>
              </a:rPr>
              <a:t>Aggregati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kern="0" dirty="0" smtClean="0">
                <a:cs typeface="Calibri" pitchFamily="34" charset="0"/>
              </a:rPr>
              <a:t>non </a:t>
            </a:r>
            <a:r>
              <a:rPr lang="it-IT" sz="1600" kern="0" dirty="0">
                <a:cs typeface="Calibri" pitchFamily="34" charset="0"/>
              </a:rPr>
              <a:t>sono </a:t>
            </a:r>
            <a:r>
              <a:rPr lang="it-IT" sz="1600" kern="0" dirty="0" smtClean="0">
                <a:cs typeface="Calibri" pitchFamily="34" charset="0"/>
              </a:rPr>
              <a:t>esterni, sono allievi che hanno frequentato regolarmente un percorso e:</a:t>
            </a:r>
          </a:p>
          <a:p>
            <a:pPr marL="361950" indent="-2762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sz="1600" dirty="0" smtClean="0"/>
              <a:t>non hanno precedentemente sostenuto le prove d’esame a causa di gravi e giustificati motivi;</a:t>
            </a:r>
          </a:p>
          <a:p>
            <a:pPr marL="361950" indent="-276225" algn="just">
              <a:buFont typeface="Wingdings" pitchFamily="2" charset="2"/>
              <a:buChar char="§"/>
              <a:defRPr/>
            </a:pPr>
            <a:r>
              <a:rPr lang="it-IT" sz="1600" dirty="0" smtClean="0"/>
              <a:t>non è prevista una commissione d’esame per il relativo gruppo classe.</a:t>
            </a:r>
            <a:endParaRPr lang="it-IT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dirty="0" smtClean="0">
                <a:cs typeface="Calibri" pitchFamily="34" charset="0"/>
              </a:rPr>
              <a:t>NB</a:t>
            </a:r>
            <a:r>
              <a:rPr lang="it-IT" sz="1600" kern="0" dirty="0">
                <a:cs typeface="Calibri" pitchFamily="34" charset="0"/>
              </a:rPr>
              <a:t>: </a:t>
            </a:r>
            <a:r>
              <a:rPr lang="it-IT" sz="1600" i="1" kern="0" dirty="0">
                <a:cs typeface="Calibri" pitchFamily="34" charset="0"/>
              </a:rPr>
              <a:t>per entrambi valgono le condizioni di ammissione degli </a:t>
            </a:r>
            <a:r>
              <a:rPr lang="it-IT" sz="1600" i="1" kern="0" dirty="0" smtClean="0">
                <a:cs typeface="Calibri" pitchFamily="34" charset="0"/>
              </a:rPr>
              <a:t>interni</a:t>
            </a:r>
            <a:endParaRPr lang="it-IT" sz="1600" kern="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strumenti e sussidi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14400" y="1316567"/>
            <a:ext cx="7239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1600" dirty="0" smtClean="0"/>
              <a:t>Gli </a:t>
            </a:r>
            <a:r>
              <a:rPr lang="it-IT" sz="1600" dirty="0"/>
              <a:t>strumenti consentiti durante lo svolgimento della prova centralizzata per l’area di competenza di matematica sono: righello, squadra, compasso, goniometro, calcolatrice. È consentito l’uso di qualsiasi tipo di calcolatrice a condizione che essa NON sia quella dei telefoni cellulari e che NON sia collegabile né alla rete internet né a qualsiasi altro strumento (ad esempio, tramite bluetooth, wireless, ecc</a:t>
            </a:r>
            <a:r>
              <a:rPr lang="it-IT" sz="1600" dirty="0" smtClean="0"/>
              <a:t>.)</a:t>
            </a:r>
          </a:p>
          <a:p>
            <a:pPr algn="just">
              <a:defRPr/>
            </a:pPr>
            <a:r>
              <a:rPr lang="it-IT" sz="1600" dirty="0" smtClean="0"/>
              <a:t>Sempre </a:t>
            </a:r>
            <a:r>
              <a:rPr lang="it-IT" sz="1600" dirty="0"/>
              <a:t>per tale ambito di prova relativa alla dimensione di competenza matematica, eventuali calcoli o disegni vanno effettuati sui fogli assegnati; non è consentito l’uso di fogli aggiuntivi per la brutta copia. </a:t>
            </a:r>
          </a:p>
          <a:p>
            <a:pPr algn="just">
              <a:defRPr/>
            </a:pPr>
            <a:r>
              <a:rPr lang="it-IT" sz="1600" dirty="0"/>
              <a:t>L’uso del vocabolario è previsto relativamente alla prova di competenza della prima lingua (italiano) e non a quella della seconda lingua (inglese). </a:t>
            </a:r>
          </a:p>
        </p:txBody>
      </p:sp>
    </p:spTree>
    <p:extLst>
      <p:ext uri="{BB962C8B-B14F-4D97-AF65-F5344CB8AC3E}">
        <p14:creationId xmlns:p14="http://schemas.microsoft.com/office/powerpoint/2010/main" val="11665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"/>
          <p:cNvSpPr txBox="1">
            <a:spLocks noChangeArrowheads="1"/>
          </p:cNvSpPr>
          <p:nvPr/>
        </p:nvSpPr>
        <p:spPr bwMode="auto">
          <a:xfrm>
            <a:off x="1547813" y="1604434"/>
            <a:ext cx="6480175" cy="249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indent="-3667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 eaLnBrk="1" hangingPunct="1"/>
            <a:endParaRPr lang="it-IT" altLang="it-IT" sz="2800"/>
          </a:p>
        </p:txBody>
      </p:sp>
      <p:sp>
        <p:nvSpPr>
          <p:cNvPr id="5" name="CasellaDiTesto 2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>
            <a:defPPr>
              <a:defRPr lang="it-IT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Rounded MT Bold" pitchFamily="34" charset="0"/>
                <a:cs typeface="Arial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it-IT" dirty="0" smtClean="0"/>
              <a:t>Disciplina di riferimento</a:t>
            </a:r>
            <a:endParaRPr lang="it-IT" dirty="0"/>
          </a:p>
        </p:txBody>
      </p:sp>
      <p:sp>
        <p:nvSpPr>
          <p:cNvPr id="3078" name="CasellaDiTesto 5"/>
          <p:cNvSpPr txBox="1">
            <a:spLocks noChangeArrowheads="1"/>
          </p:cNvSpPr>
          <p:nvPr/>
        </p:nvSpPr>
        <p:spPr bwMode="auto">
          <a:xfrm>
            <a:off x="914400" y="1411817"/>
            <a:ext cx="7239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66700" indent="-266700" algn="just" eaLnBrk="1" hangingPunct="1">
              <a:buFont typeface="Arial" pitchFamily="34" charset="0"/>
              <a:buChar char="•"/>
            </a:pPr>
            <a:r>
              <a:rPr lang="it-IT" altLang="it-IT" dirty="0" err="1" smtClean="0"/>
              <a:t>D.D.U.O.</a:t>
            </a:r>
            <a:r>
              <a:rPr lang="it-IT" altLang="it-IT" dirty="0" smtClean="0"/>
              <a:t> </a:t>
            </a:r>
            <a:r>
              <a:rPr lang="it-IT" altLang="it-IT" dirty="0"/>
              <a:t>n. </a:t>
            </a:r>
            <a:r>
              <a:rPr lang="it-IT" altLang="it-IT" dirty="0" smtClean="0"/>
              <a:t>12550/2013,“Indicazioni </a:t>
            </a:r>
            <a:r>
              <a:rPr lang="it-IT" altLang="it-IT" dirty="0"/>
              <a:t>regionali per l’offerta formativa</a:t>
            </a:r>
            <a:r>
              <a:rPr lang="it-IT" altLang="it-IT" dirty="0" smtClean="0"/>
              <a:t>”, Parte quarta </a:t>
            </a:r>
            <a:endParaRPr lang="it-IT" altLang="it-IT" dirty="0"/>
          </a:p>
          <a:p>
            <a:pPr marL="266700" indent="-266700" algn="just" eaLnBrk="1" hangingPunct="1">
              <a:buFont typeface="Arial" pitchFamily="34" charset="0"/>
              <a:buChar char="•"/>
            </a:pPr>
            <a:r>
              <a:rPr lang="it-IT" altLang="it-IT" dirty="0" err="1" smtClean="0"/>
              <a:t>D.D.S.</a:t>
            </a:r>
            <a:r>
              <a:rPr lang="it-IT" altLang="it-IT" dirty="0" smtClean="0"/>
              <a:t> </a:t>
            </a:r>
            <a:r>
              <a:rPr lang="it-IT" altLang="it-IT" dirty="0"/>
              <a:t>n. </a:t>
            </a:r>
            <a:r>
              <a:rPr lang="it-IT" altLang="it-IT" dirty="0" smtClean="0"/>
              <a:t>7214/2014, </a:t>
            </a:r>
            <a:r>
              <a:rPr lang="it-IT" altLang="it-IT" dirty="0"/>
              <a:t>“Procedure</a:t>
            </a:r>
            <a:r>
              <a:rPr lang="it-IT" altLang="it-IT" dirty="0" smtClean="0"/>
              <a:t>”, </a:t>
            </a:r>
            <a:r>
              <a:rPr lang="it-IT" altLang="it-IT" dirty="0"/>
              <a:t>P</a:t>
            </a:r>
            <a:r>
              <a:rPr lang="it-IT" altLang="it-IT" dirty="0" smtClean="0"/>
              <a:t>arte seconda</a:t>
            </a:r>
            <a:endParaRPr lang="it-IT" altLang="it-IT" dirty="0"/>
          </a:p>
          <a:p>
            <a:pPr marL="266700" indent="-266700" algn="just" eaLnBrk="1" hangingPunct="1">
              <a:buFont typeface="Arial" pitchFamily="34" charset="0"/>
              <a:buChar char="•"/>
            </a:pPr>
            <a:r>
              <a:rPr lang="it-IT" altLang="it-IT" dirty="0" err="1" smtClean="0"/>
              <a:t>D.D.S.</a:t>
            </a:r>
            <a:r>
              <a:rPr lang="it-IT" altLang="it-IT" dirty="0" smtClean="0"/>
              <a:t> </a:t>
            </a:r>
            <a:r>
              <a:rPr lang="it-IT" altLang="it-IT" dirty="0"/>
              <a:t>n. </a:t>
            </a:r>
            <a:r>
              <a:rPr lang="it-IT" altLang="it-IT" dirty="0" smtClean="0"/>
              <a:t>2607/2015, “Disposizioni integrative al D.D.S. n. 7214/2014”</a:t>
            </a:r>
          </a:p>
          <a:p>
            <a:pPr marL="266700" indent="-266700" algn="just" eaLnBrk="1" hangingPunct="1">
              <a:buFont typeface="Arial" pitchFamily="34" charset="0"/>
              <a:buChar char="•"/>
            </a:pPr>
            <a:r>
              <a:rPr lang="it-IT" altLang="it-IT" dirty="0" smtClean="0"/>
              <a:t>Circolare E1.2016.0145359 del 08/04/2016 “Esame di qualifica e di diploma professionale – Percorsi di </a:t>
            </a:r>
            <a:r>
              <a:rPr lang="it-IT" altLang="it-IT" dirty="0" err="1" smtClean="0"/>
              <a:t>IeFP</a:t>
            </a:r>
            <a:r>
              <a:rPr lang="it-IT" altLang="it-IT" dirty="0" smtClean="0"/>
              <a:t> della Regione Lombardia – Disposizioni applicative per l’anno scolastico e formativo 2015-2016</a:t>
            </a:r>
            <a:r>
              <a:rPr lang="it-IT" altLang="it-IT" dirty="0"/>
              <a:t>”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endParaRPr lang="it-IT" altLang="it-IT" dirty="0" smtClean="0"/>
          </a:p>
          <a:p>
            <a:pPr marL="266700" lvl="1" indent="-266700" algn="just" eaLnBrk="1" hangingPunct="1">
              <a:buFont typeface="Wingdings" pitchFamily="2" charset="2"/>
              <a:buChar char="ü"/>
            </a:pP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gli esami di Qualifica e Diploma Professionale non si applicano le disposizioni 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regolamentari 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previste per gli esami di Stato</a:t>
            </a:r>
          </a:p>
          <a:p>
            <a:pPr marL="266700" lvl="1" indent="-266700" eaLnBrk="1" hangingPunct="1">
              <a:buFont typeface="Wingdings" pitchFamily="2" charset="2"/>
              <a:buChar char="ü"/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1" indent="-266700" algn="just" eaLnBrk="1" hangingPunct="1">
              <a:buFont typeface="Wingdings" pitchFamily="2" charset="2"/>
              <a:buChar char="ü"/>
            </a:pP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sono inoltre né previste, né applicabili disposizioni ulteriori a quelle specificate e contenute 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nella disciplina regionale</a:t>
            </a:r>
            <a:endParaRPr lang="it-IT" altLang="it-IT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2291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sellaDiTesto 1"/>
          <p:cNvSpPr txBox="1">
            <a:spLocks noChangeArrowheads="1"/>
          </p:cNvSpPr>
          <p:nvPr/>
        </p:nvSpPr>
        <p:spPr bwMode="auto">
          <a:xfrm>
            <a:off x="914400" y="1392767"/>
            <a:ext cx="7239000" cy="30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88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indent="-3667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 eaLnBrk="1" hangingPunct="1">
              <a:buFont typeface="Wingdings" pitchFamily="2" charset="2"/>
              <a:buChar char="§"/>
            </a:pPr>
            <a:endParaRPr lang="it-IT" altLang="it-IT" sz="2000" dirty="0">
              <a:latin typeface="Arial" charset="0"/>
            </a:endParaRPr>
          </a:p>
          <a:p>
            <a:pPr marL="266700" lvl="2" indent="-180975" eaLnBrk="1" hangingPunct="1">
              <a:buFont typeface="Wingdings" pitchFamily="2" charset="2"/>
              <a:buChar char="§"/>
            </a:pPr>
            <a:r>
              <a:rPr lang="it-IT" altLang="it-IT" dirty="0">
                <a:latin typeface="+mn-lt"/>
              </a:rPr>
              <a:t>V</a:t>
            </a:r>
            <a:r>
              <a:rPr lang="it-IT" altLang="it-IT" dirty="0" smtClean="0">
                <a:latin typeface="+mn-lt"/>
              </a:rPr>
              <a:t>erifica del </a:t>
            </a:r>
            <a:r>
              <a:rPr lang="it-IT" altLang="it-IT" dirty="0">
                <a:latin typeface="+mn-lt"/>
              </a:rPr>
              <a:t>complesso delle acquisizioni e del profilo raggiunti dai singoli </a:t>
            </a:r>
            <a:r>
              <a:rPr lang="it-IT" altLang="it-IT" dirty="0" smtClean="0">
                <a:latin typeface="+mn-lt"/>
              </a:rPr>
              <a:t>alunni.</a:t>
            </a:r>
            <a:endParaRPr lang="it-IT" altLang="it-IT" dirty="0">
              <a:latin typeface="+mn-lt"/>
            </a:endParaRPr>
          </a:p>
          <a:p>
            <a:pPr marL="266700" lvl="2" indent="-180975" eaLnBrk="1" hangingPunct="1">
              <a:buFont typeface="Wingdings" pitchFamily="2" charset="2"/>
              <a:buChar char="§"/>
            </a:pPr>
            <a:endParaRPr lang="it-IT" altLang="it-IT" dirty="0">
              <a:latin typeface="+mn-lt"/>
            </a:endParaRPr>
          </a:p>
          <a:p>
            <a:pPr marL="266700" lvl="2" indent="-180975" eaLnBrk="1" hangingPunct="1">
              <a:buFont typeface="Wingdings" pitchFamily="2" charset="2"/>
              <a:buChar char="§"/>
            </a:pPr>
            <a:r>
              <a:rPr lang="it-IT" altLang="it-IT" dirty="0" smtClean="0">
                <a:latin typeface="+mn-lt"/>
              </a:rPr>
              <a:t>Svolgimento di tre prove – culturale di base, professionale e colloquio</a:t>
            </a:r>
            <a:r>
              <a:rPr lang="it-IT" altLang="it-IT" dirty="0" smtClean="0"/>
              <a:t> – </a:t>
            </a:r>
            <a:r>
              <a:rPr lang="it-IT" altLang="it-IT" dirty="0" smtClean="0">
                <a:latin typeface="+mn-lt"/>
              </a:rPr>
              <a:t> </a:t>
            </a:r>
            <a:r>
              <a:rPr lang="it-IT" altLang="it-IT" dirty="0">
                <a:latin typeface="+mn-lt"/>
              </a:rPr>
              <a:t>riferite alla dimensione della competenza ed alla caratterizzazione professionalizzante della formazione .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it-IT" altLang="it-IT" b="1" dirty="0"/>
          </a:p>
          <a:p>
            <a:pPr eaLnBrk="1" hangingPunct="1"/>
            <a:endParaRPr lang="it-IT" altLang="it-IT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it-IT" altLang="it-IT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1" hangingPunct="1"/>
            <a:endParaRPr lang="it-IT" altLang="it-IT" dirty="0">
              <a:latin typeface="Arial" charset="0"/>
            </a:endParaRPr>
          </a:p>
          <a:p>
            <a:pPr eaLnBrk="1" hangingPunct="1"/>
            <a:r>
              <a:rPr lang="it-IT" altLang="it-IT" dirty="0">
                <a:latin typeface="Arial" charset="0"/>
              </a:rPr>
              <a:t> </a:t>
            </a:r>
          </a:p>
          <a:p>
            <a:pPr eaLnBrk="1" hangingPunct="1"/>
            <a:r>
              <a:rPr lang="it-IT" altLang="it-IT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lvl="2" eaLnBrk="1" hangingPunct="1">
              <a:buFont typeface="Wingdings" pitchFamily="2" charset="2"/>
              <a:buChar char="ü"/>
            </a:pPr>
            <a:endParaRPr lang="it-IT" altLang="it-IT" sz="2000" b="1" dirty="0"/>
          </a:p>
          <a:p>
            <a:pPr lvl="2" eaLnBrk="1" hangingPunct="1">
              <a:buFont typeface="Wingdings" pitchFamily="2" charset="2"/>
              <a:buChar char="ü"/>
            </a:pPr>
            <a:endParaRPr lang="it-IT" altLang="it-IT" sz="2000" b="1" dirty="0"/>
          </a:p>
          <a:p>
            <a:pPr lvl="2" eaLnBrk="1" hangingPunct="1">
              <a:buFont typeface="Wingdings" pitchFamily="2" charset="2"/>
              <a:buChar char="ü"/>
            </a:pPr>
            <a:endParaRPr lang="it-IT" altLang="it-IT" sz="2000" b="1" dirty="0"/>
          </a:p>
          <a:p>
            <a:pPr lvl="1" eaLnBrk="1" hangingPunct="1"/>
            <a:endParaRPr lang="it-IT" altLang="it-IT" sz="2000" b="1" dirty="0"/>
          </a:p>
        </p:txBody>
      </p:sp>
      <p:sp>
        <p:nvSpPr>
          <p:cNvPr id="5" name="CasellaDiTesto 2"/>
          <p:cNvSpPr txBox="1"/>
          <p:nvPr/>
        </p:nvSpPr>
        <p:spPr>
          <a:xfrm>
            <a:off x="932300" y="548680"/>
            <a:ext cx="7162800" cy="369332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>
            <a:defPPr>
              <a:defRPr lang="it-IT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Rounded MT Bold" pitchFamily="34" charset="0"/>
                <a:cs typeface="Arial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it-IT" dirty="0"/>
              <a:t>N</a:t>
            </a:r>
            <a:r>
              <a:rPr lang="it-IT" dirty="0" smtClean="0"/>
              <a:t>atura e Finalità dell’esame di </a:t>
            </a:r>
            <a:r>
              <a:rPr lang="it-IT" dirty="0" err="1" smtClean="0"/>
              <a:t>IeFP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40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sellaDiTesto 1"/>
          <p:cNvSpPr txBox="1">
            <a:spLocks noChangeArrowheads="1"/>
          </p:cNvSpPr>
          <p:nvPr/>
        </p:nvSpPr>
        <p:spPr bwMode="auto">
          <a:xfrm>
            <a:off x="914401" y="952501"/>
            <a:ext cx="7162800" cy="5143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88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indent="-3667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 eaLnBrk="1" hangingPunct="1"/>
            <a:endParaRPr lang="it-IT" altLang="it-IT" sz="1600" dirty="0">
              <a:latin typeface="Arial" charset="0"/>
            </a:endParaRPr>
          </a:p>
          <a:p>
            <a:pPr lvl="2" eaLnBrk="1" hangingPunct="1"/>
            <a:endParaRPr lang="it-IT" altLang="it-IT" sz="1600" dirty="0">
              <a:latin typeface="Arial" charset="0"/>
            </a:endParaRPr>
          </a:p>
          <a:p>
            <a:pPr marL="200025" lvl="2" indent="-200025" algn="just" eaLnBrk="1" hangingPunct="1">
              <a:buFont typeface="Wingdings" pitchFamily="2" charset="2"/>
              <a:buChar char="§"/>
            </a:pP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il Presidente è </a:t>
            </a:r>
            <a:r>
              <a:rPr lang="it-IT" altLang="it-IT" sz="1600" u="sng" dirty="0">
                <a:latin typeface="Arial" panose="020B0604020202020204" pitchFamily="34" charset="0"/>
                <a:cs typeface="Arial" panose="020B0604020202020204" pitchFamily="34" charset="0"/>
              </a:rPr>
              <a:t>garante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dell’intero processo 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dell’esame =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controllo 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corrispondenza agli standard di natura procedurale e di contenuto previsti dalla 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disciplina regionale</a:t>
            </a:r>
          </a:p>
          <a:p>
            <a:pPr marL="200025" lvl="2" indent="-200025" algn="just" eaLnBrk="1" hangingPunct="1">
              <a:buFont typeface="Wingdings" pitchFamily="2" charset="2"/>
              <a:buChar char="§"/>
            </a:pP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" lvl="2" indent="-200025" eaLnBrk="1" hangingPunct="1">
              <a:buFont typeface="Wingdings" pitchFamily="2" charset="2"/>
              <a:buChar char="§"/>
            </a:pP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Compiti specifici del Presidente: 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it-IT" altLang="it-IT" sz="500" dirty="0" smtClean="0">
              <a:latin typeface="Arial" charset="0"/>
            </a:endParaRP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>
                <a:latin typeface="Arial" charset="0"/>
              </a:rPr>
              <a:t>v</a:t>
            </a:r>
            <a:r>
              <a:rPr lang="it-IT" altLang="it-IT" sz="1400" dirty="0" smtClean="0">
                <a:latin typeface="Arial" charset="0"/>
              </a:rPr>
              <a:t>erificare </a:t>
            </a:r>
            <a:r>
              <a:rPr lang="it-IT" altLang="it-IT" sz="1400" dirty="0">
                <a:latin typeface="Arial" charset="0"/>
              </a:rPr>
              <a:t>la sussistenza del numero legale dei componenti della Commissione e costituire la Commissione </a:t>
            </a: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 smtClean="0">
                <a:latin typeface="Arial" charset="0"/>
              </a:rPr>
              <a:t>organizzare </a:t>
            </a:r>
            <a:r>
              <a:rPr lang="it-IT" altLang="it-IT" sz="1400" dirty="0">
                <a:latin typeface="Arial" charset="0"/>
              </a:rPr>
              <a:t>e gestire la riunione preliminare</a:t>
            </a: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 smtClean="0">
                <a:latin typeface="Arial" charset="0"/>
              </a:rPr>
              <a:t>presidiare </a:t>
            </a:r>
            <a:r>
              <a:rPr lang="it-IT" altLang="it-IT" sz="1400" dirty="0">
                <a:latin typeface="Arial" charset="0"/>
              </a:rPr>
              <a:t>tutte le operazioni relative alla sessione d’esame (requisiti di ammissione e identità dei </a:t>
            </a:r>
            <a:r>
              <a:rPr lang="it-IT" altLang="it-IT" sz="1400" dirty="0" smtClean="0">
                <a:latin typeface="Arial" charset="0"/>
              </a:rPr>
              <a:t>candidati congruità </a:t>
            </a:r>
            <a:r>
              <a:rPr lang="it-IT" altLang="it-IT" sz="1400" dirty="0">
                <a:latin typeface="Arial" charset="0"/>
              </a:rPr>
              <a:t>documentazione e </a:t>
            </a:r>
            <a:r>
              <a:rPr lang="it-IT" altLang="it-IT" sz="1400" dirty="0" smtClean="0">
                <a:latin typeface="Arial" charset="0"/>
              </a:rPr>
              <a:t>percorso, </a:t>
            </a:r>
            <a:r>
              <a:rPr lang="it-IT" altLang="it-IT" sz="1400" dirty="0">
                <a:latin typeface="Arial" charset="0"/>
              </a:rPr>
              <a:t>docenti </a:t>
            </a:r>
            <a:r>
              <a:rPr lang="it-IT" altLang="it-IT" sz="1400" dirty="0" smtClean="0">
                <a:latin typeface="Arial" charset="0"/>
              </a:rPr>
              <a:t>aggregati, </a:t>
            </a:r>
            <a:r>
              <a:rPr lang="it-IT" altLang="it-IT" sz="1400" dirty="0">
                <a:latin typeface="Arial" charset="0"/>
              </a:rPr>
              <a:t>ecc.)</a:t>
            </a: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 smtClean="0">
                <a:latin typeface="Arial" charset="0"/>
              </a:rPr>
              <a:t>garantire il </a:t>
            </a:r>
            <a:r>
              <a:rPr lang="it-IT" altLang="it-IT" sz="1400" dirty="0">
                <a:latin typeface="Arial" charset="0"/>
              </a:rPr>
              <a:t>regolare svolgimento delle prove</a:t>
            </a: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 smtClean="0">
                <a:latin typeface="Arial" charset="0"/>
              </a:rPr>
              <a:t>presidiare </a:t>
            </a:r>
            <a:r>
              <a:rPr lang="it-IT" altLang="it-IT" sz="1400" dirty="0">
                <a:latin typeface="Arial" charset="0"/>
              </a:rPr>
              <a:t>la corretta esecuzione delle operazioni formali relativamente alla compilazione dei verbali e </a:t>
            </a:r>
            <a:r>
              <a:rPr lang="it-IT" altLang="it-IT" sz="1400" dirty="0" smtClean="0">
                <a:latin typeface="Arial" charset="0"/>
              </a:rPr>
              <a:t>alla certificazione </a:t>
            </a:r>
            <a:r>
              <a:rPr lang="it-IT" altLang="it-IT" sz="1400" dirty="0">
                <a:latin typeface="Arial" charset="0"/>
              </a:rPr>
              <a:t>(</a:t>
            </a:r>
            <a:r>
              <a:rPr lang="it-IT" altLang="it-IT" sz="1400" dirty="0" smtClean="0">
                <a:latin typeface="Arial" charset="0"/>
              </a:rPr>
              <a:t>scrutinio, </a:t>
            </a:r>
            <a:r>
              <a:rPr lang="it-IT" altLang="it-IT" sz="1400" dirty="0">
                <a:latin typeface="Arial" charset="0"/>
              </a:rPr>
              <a:t>rilascio </a:t>
            </a:r>
            <a:r>
              <a:rPr lang="it-IT" altLang="it-IT" sz="1400" dirty="0" smtClean="0">
                <a:latin typeface="Arial" charset="0"/>
              </a:rPr>
              <a:t>attestati</a:t>
            </a:r>
            <a:r>
              <a:rPr lang="it-IT" altLang="it-IT" sz="1400" dirty="0">
                <a:latin typeface="Arial" charset="0"/>
              </a:rPr>
              <a:t>)</a:t>
            </a: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 smtClean="0">
                <a:latin typeface="Arial" charset="0"/>
              </a:rPr>
              <a:t>predisporre </a:t>
            </a:r>
            <a:r>
              <a:rPr lang="it-IT" altLang="it-IT" sz="1400" dirty="0">
                <a:latin typeface="Arial" charset="0"/>
              </a:rPr>
              <a:t>la documentazione ai fini dell’esposizione </a:t>
            </a:r>
            <a:r>
              <a:rPr lang="it-IT" altLang="it-IT" sz="1400" dirty="0" smtClean="0">
                <a:latin typeface="Arial" charset="0"/>
              </a:rPr>
              <a:t>pubblica dei risultati nel rispetto della normativa nazionale in materia di privacy (</a:t>
            </a:r>
            <a:r>
              <a:rPr lang="it-IT" altLang="it-IT" sz="1400" dirty="0" err="1" smtClean="0">
                <a:latin typeface="Arial" charset="0"/>
              </a:rPr>
              <a:t>D.lgs</a:t>
            </a:r>
            <a:r>
              <a:rPr lang="it-IT" altLang="it-IT" sz="1400" dirty="0" smtClean="0">
                <a:latin typeface="Arial" charset="0"/>
              </a:rPr>
              <a:t> 196/2000) per gli alunni con disabilità e/o affetti da DSA </a:t>
            </a:r>
            <a:endParaRPr lang="it-IT" altLang="it-IT" sz="1400" dirty="0">
              <a:latin typeface="Arial" charset="0"/>
            </a:endParaRPr>
          </a:p>
          <a:p>
            <a:pPr marL="361950" lvl="3" indent="-180975" algn="just" eaLnBrk="1" hangingPunct="1">
              <a:buFont typeface="Viner Hand ITC" pitchFamily="66" charset="0"/>
              <a:buChar char="−"/>
            </a:pPr>
            <a:r>
              <a:rPr lang="it-IT" altLang="it-IT" sz="1400" dirty="0" smtClean="0">
                <a:latin typeface="Arial" charset="0"/>
              </a:rPr>
              <a:t>restare </a:t>
            </a:r>
            <a:r>
              <a:rPr lang="it-IT" altLang="it-IT" sz="1400" dirty="0">
                <a:latin typeface="Arial" charset="0"/>
              </a:rPr>
              <a:t>a disposizione per eventuale riconvocazione della Commissione per sessioni </a:t>
            </a:r>
            <a:r>
              <a:rPr lang="it-IT" altLang="it-IT" sz="1400" dirty="0" smtClean="0">
                <a:latin typeface="Arial" charset="0"/>
              </a:rPr>
              <a:t>suppletive</a:t>
            </a:r>
            <a:endParaRPr lang="it-IT" altLang="it-IT" sz="2000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it-IT" altLang="it-IT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1" hangingPunct="1"/>
            <a:endParaRPr lang="it-IT" altLang="it-IT" dirty="0">
              <a:latin typeface="Arial" charset="0"/>
            </a:endParaRPr>
          </a:p>
          <a:p>
            <a:pPr eaLnBrk="1" hangingPunct="1"/>
            <a:r>
              <a:rPr lang="it-IT" altLang="it-IT" dirty="0">
                <a:latin typeface="Arial" charset="0"/>
              </a:rPr>
              <a:t> </a:t>
            </a:r>
          </a:p>
          <a:p>
            <a:pPr eaLnBrk="1" hangingPunct="1"/>
            <a:r>
              <a:rPr lang="it-IT" altLang="it-IT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lvl="2" eaLnBrk="1" hangingPunct="1">
              <a:buFont typeface="Wingdings" pitchFamily="2" charset="2"/>
              <a:buChar char="ü"/>
            </a:pPr>
            <a:endParaRPr lang="it-IT" altLang="it-IT" sz="2000" b="1" dirty="0"/>
          </a:p>
          <a:p>
            <a:pPr lvl="2" eaLnBrk="1" hangingPunct="1">
              <a:buFont typeface="Wingdings" pitchFamily="2" charset="2"/>
              <a:buChar char="ü"/>
            </a:pPr>
            <a:endParaRPr lang="it-IT" altLang="it-IT" sz="2000" b="1" dirty="0"/>
          </a:p>
          <a:p>
            <a:pPr lvl="2" eaLnBrk="1" hangingPunct="1">
              <a:buFont typeface="Wingdings" pitchFamily="2" charset="2"/>
              <a:buChar char="ü"/>
            </a:pPr>
            <a:endParaRPr lang="it-IT" altLang="it-IT" sz="2000" b="1" dirty="0"/>
          </a:p>
          <a:p>
            <a:pPr lvl="1" eaLnBrk="1" hangingPunct="1"/>
            <a:endParaRPr lang="it-IT" altLang="it-IT" sz="2000" b="1" dirty="0"/>
          </a:p>
        </p:txBody>
      </p:sp>
      <p:sp>
        <p:nvSpPr>
          <p:cNvPr id="5" name="CasellaDiTesto 2"/>
          <p:cNvSpPr txBox="1"/>
          <p:nvPr/>
        </p:nvSpPr>
        <p:spPr>
          <a:xfrm>
            <a:off x="932300" y="548680"/>
            <a:ext cx="7162800" cy="369332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>
            <a:defPPr>
              <a:defRPr lang="it-IT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Rounded MT Bold" pitchFamily="34" charset="0"/>
                <a:cs typeface="Arial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it-IT" dirty="0" smtClean="0"/>
              <a:t>il Presidente - funzione e compiti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278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sellaDiTesto 1"/>
          <p:cNvSpPr txBox="1">
            <a:spLocks noChangeArrowheads="1"/>
          </p:cNvSpPr>
          <p:nvPr/>
        </p:nvSpPr>
        <p:spPr bwMode="auto">
          <a:xfrm>
            <a:off x="914400" y="1428751"/>
            <a:ext cx="7162800" cy="367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88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indent="-3667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 eaLnBrk="1" hangingPunct="1"/>
            <a:endParaRPr lang="it-IT" altLang="it-IT" sz="400" dirty="0">
              <a:latin typeface="Arial" charset="0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it-IT" altLang="it-IT" sz="1600" dirty="0" smtClean="0">
              <a:latin typeface="Arial" charset="0"/>
            </a:endParaRPr>
          </a:p>
          <a:p>
            <a:pPr marL="361950" lvl="2" indent="-276225" algn="just" eaLnBrk="1" hangingPunct="1">
              <a:buFont typeface="Wingdings" pitchFamily="2" charset="2"/>
              <a:buChar char="§"/>
            </a:pPr>
            <a:r>
              <a:rPr lang="it-IT" altLang="it-IT" sz="1600" dirty="0">
                <a:latin typeface="Arial" charset="0"/>
              </a:rPr>
              <a:t>Il </a:t>
            </a:r>
            <a:r>
              <a:rPr lang="it-IT" altLang="it-IT" sz="1600" dirty="0" smtClean="0">
                <a:latin typeface="Arial" charset="0"/>
              </a:rPr>
              <a:t>”Presidio“ delle diverse fasi dell’esame è assicurato dal Presidente. “Presidio</a:t>
            </a:r>
            <a:r>
              <a:rPr lang="it-IT" altLang="it-IT" sz="1600" dirty="0">
                <a:latin typeface="Arial" charset="0"/>
              </a:rPr>
              <a:t>” non equivale a presenza fisica continuativa, ma comporta la garanzia ed il controllo ex ante, in itinere ed ex post della congruità e dell’osservanza dei criteri </a:t>
            </a:r>
            <a:r>
              <a:rPr lang="it-IT" altLang="it-IT" sz="1600" dirty="0" smtClean="0">
                <a:latin typeface="Arial" charset="0"/>
              </a:rPr>
              <a:t> </a:t>
            </a:r>
            <a:r>
              <a:rPr lang="it-IT" altLang="it-IT" sz="1600" dirty="0">
                <a:latin typeface="Arial" charset="0"/>
              </a:rPr>
              <a:t>stabiliti</a:t>
            </a:r>
          </a:p>
          <a:p>
            <a:pPr marL="361950" lvl="2" indent="-276225" algn="just" eaLnBrk="1" hangingPunct="1"/>
            <a:endParaRPr lang="it-IT" altLang="it-IT" sz="800" dirty="0">
              <a:latin typeface="Arial" charset="0"/>
            </a:endParaRPr>
          </a:p>
          <a:p>
            <a:pPr marL="361950" lvl="2" indent="-276225" algn="just" eaLnBrk="1" hangingPunct="1">
              <a:buFont typeface="Wingdings" pitchFamily="2" charset="2"/>
              <a:buChar char="§"/>
            </a:pPr>
            <a:r>
              <a:rPr lang="it-IT" altLang="it-IT" sz="1600" dirty="0" smtClean="0">
                <a:latin typeface="Arial" charset="0"/>
              </a:rPr>
              <a:t>in </a:t>
            </a:r>
            <a:r>
              <a:rPr lang="it-IT" altLang="it-IT" sz="1600" dirty="0">
                <a:latin typeface="Arial" charset="0"/>
              </a:rPr>
              <a:t>caso di non prossimità o sovrapposizione delle operazioni va nominato un </a:t>
            </a:r>
            <a:r>
              <a:rPr lang="it-IT" altLang="it-IT" sz="1600" dirty="0" smtClean="0">
                <a:latin typeface="Arial" charset="0"/>
              </a:rPr>
              <a:t>sostituto</a:t>
            </a:r>
          </a:p>
          <a:p>
            <a:pPr marL="361950" lvl="2" indent="-276225" algn="just" eaLnBrk="1" hangingPunct="1">
              <a:buFont typeface="Wingdings" pitchFamily="2" charset="2"/>
              <a:buChar char="§"/>
            </a:pPr>
            <a:endParaRPr lang="it-IT" altLang="it-IT" sz="800" dirty="0" smtClean="0">
              <a:latin typeface="Arial" charset="0"/>
            </a:endParaRPr>
          </a:p>
          <a:p>
            <a:pPr marL="361950" lvl="2" indent="-276225" algn="just" eaLnBrk="1" hangingPunct="1">
              <a:buFont typeface="Wingdings" pitchFamily="2" charset="2"/>
              <a:buChar char="§"/>
            </a:pPr>
            <a:r>
              <a:rPr lang="it-IT" altLang="it-IT" sz="1600" dirty="0" smtClean="0">
                <a:latin typeface="Arial" charset="0"/>
              </a:rPr>
              <a:t>il </a:t>
            </a:r>
            <a:r>
              <a:rPr lang="it-IT" altLang="it-IT" sz="1600" dirty="0">
                <a:latin typeface="Arial" charset="0"/>
              </a:rPr>
              <a:t>Presidente deve presenziare in modo continuativo e </a:t>
            </a:r>
            <a:r>
              <a:rPr lang="it-IT" altLang="it-IT" sz="1600" dirty="0" smtClean="0">
                <a:latin typeface="Arial" charset="0"/>
              </a:rPr>
              <a:t>diretto alle </a:t>
            </a:r>
            <a:r>
              <a:rPr lang="it-IT" altLang="it-IT" sz="1600" dirty="0">
                <a:latin typeface="Arial" charset="0"/>
              </a:rPr>
              <a:t>operazioni relative alla riunione preliminare, allo scrutinio </a:t>
            </a:r>
            <a:r>
              <a:rPr lang="it-IT" altLang="it-IT" sz="1600" dirty="0" smtClean="0">
                <a:latin typeface="Arial" charset="0"/>
              </a:rPr>
              <a:t>e alla </a:t>
            </a:r>
            <a:r>
              <a:rPr lang="it-IT" altLang="it-IT" sz="1600" dirty="0">
                <a:latin typeface="Arial" charset="0"/>
              </a:rPr>
              <a:t>chiusura delle operazioni d’esame</a:t>
            </a:r>
          </a:p>
          <a:p>
            <a:pPr marL="361950" lvl="2" indent="-276225" algn="just" eaLnBrk="1" hangingPunct="1">
              <a:buFont typeface="Wingdings" pitchFamily="2" charset="2"/>
              <a:buChar char="§"/>
            </a:pPr>
            <a:endParaRPr lang="it-IT" altLang="it-IT" sz="800" dirty="0" smtClean="0">
              <a:latin typeface="Arial" charset="0"/>
            </a:endParaRPr>
          </a:p>
          <a:p>
            <a:pPr marL="361950" lvl="2" indent="-276225" algn="just" eaLnBrk="1" hangingPunct="1">
              <a:buFont typeface="Wingdings" pitchFamily="2" charset="2"/>
              <a:buChar char="§"/>
            </a:pPr>
            <a:r>
              <a:rPr lang="it-IT" altLang="it-IT" sz="1600" dirty="0" smtClean="0">
                <a:latin typeface="Arial" charset="0"/>
              </a:rPr>
              <a:t>in </a:t>
            </a:r>
            <a:r>
              <a:rPr lang="it-IT" altLang="it-IT" sz="1600" dirty="0">
                <a:latin typeface="Arial" charset="0"/>
              </a:rPr>
              <a:t>ogni caso il Presidente rimane responsabile delle </a:t>
            </a:r>
            <a:r>
              <a:rPr lang="it-IT" altLang="it-IT" sz="1600" dirty="0" smtClean="0">
                <a:latin typeface="Arial" charset="0"/>
              </a:rPr>
              <a:t>operazioni</a:t>
            </a:r>
            <a:endParaRPr lang="it-IT" altLang="it-IT" sz="2000" b="1" dirty="0"/>
          </a:p>
        </p:txBody>
      </p:sp>
      <p:sp>
        <p:nvSpPr>
          <p:cNvPr id="5" name="CasellaDiTesto 2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>
            <a:defPPr>
              <a:defRPr lang="it-IT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Rounded MT Bold" pitchFamily="34" charset="0"/>
                <a:cs typeface="Arial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it-IT" dirty="0" smtClean="0"/>
              <a:t>il Presidente - “Presidio” e Presenza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98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il Presidente - garanzia  della conformità e della valutazione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36000" y="1332000"/>
            <a:ext cx="7217400" cy="395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il Presidente verifica e garantisce </a:t>
            </a:r>
            <a:r>
              <a:rPr lang="it-IT" sz="1600" kern="0" dirty="0">
                <a:cs typeface="Calibri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r>
              <a:rPr lang="it-IT" sz="1600" kern="0" dirty="0" smtClean="0">
                <a:cs typeface="Calibri" pitchFamily="34" charset="0"/>
              </a:rPr>
              <a:t>la </a:t>
            </a:r>
            <a:r>
              <a:rPr lang="it-IT" sz="1600" kern="0" dirty="0">
                <a:cs typeface="Calibri" pitchFamily="34" charset="0"/>
              </a:rPr>
              <a:t>sussistenza della </a:t>
            </a:r>
            <a:r>
              <a:rPr lang="it-IT" sz="1600" b="1" kern="0" dirty="0">
                <a:cs typeface="Calibri" pitchFamily="34" charset="0"/>
              </a:rPr>
              <a:t>conformità</a:t>
            </a:r>
            <a:r>
              <a:rPr lang="it-IT" sz="1600" kern="0" dirty="0">
                <a:cs typeface="Calibri" pitchFamily="34" charset="0"/>
              </a:rPr>
              <a:t> </a:t>
            </a:r>
            <a:r>
              <a:rPr lang="it-IT" sz="1600" b="1" kern="0" dirty="0">
                <a:cs typeface="Calibri" pitchFamily="34" charset="0"/>
              </a:rPr>
              <a:t>del percorso </a:t>
            </a:r>
            <a:r>
              <a:rPr lang="it-IT" sz="1600" kern="0" dirty="0">
                <a:cs typeface="Calibri" pitchFamily="34" charset="0"/>
              </a:rPr>
              <a:t>agli standard di erogazione e di contenuto</a:t>
            </a: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endParaRPr lang="it-IT" sz="300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r>
              <a:rPr lang="it-IT" sz="1600" kern="0" dirty="0" smtClean="0">
                <a:cs typeface="Calibri" pitchFamily="34" charset="0"/>
              </a:rPr>
              <a:t>la </a:t>
            </a:r>
            <a:r>
              <a:rPr lang="it-IT" sz="1600" kern="0" dirty="0">
                <a:cs typeface="Calibri" pitchFamily="34" charset="0"/>
              </a:rPr>
              <a:t>sussistenza delle </a:t>
            </a:r>
            <a:r>
              <a:rPr lang="it-IT" sz="1600" b="1" kern="0" dirty="0">
                <a:cs typeface="Calibri" pitchFamily="34" charset="0"/>
              </a:rPr>
              <a:t>condizioni di ammissione </a:t>
            </a:r>
            <a:r>
              <a:rPr lang="it-IT" sz="1600" kern="0" dirty="0">
                <a:cs typeface="Calibri" pitchFamily="34" charset="0"/>
              </a:rPr>
              <a:t>dei candidati (frequenza e raggiungimento OSA)</a:t>
            </a:r>
            <a:endParaRPr lang="it-IT" sz="1600" b="1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endParaRPr lang="it-IT" sz="300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r>
              <a:rPr lang="it-IT" sz="1600" kern="0" dirty="0" smtClean="0">
                <a:cs typeface="Calibri" pitchFamily="34" charset="0"/>
              </a:rPr>
              <a:t>la </a:t>
            </a:r>
            <a:r>
              <a:rPr lang="it-IT" sz="1600" kern="0" dirty="0">
                <a:cs typeface="Calibri" pitchFamily="34" charset="0"/>
              </a:rPr>
              <a:t>sussistenza delle </a:t>
            </a:r>
            <a:r>
              <a:rPr lang="it-IT" sz="1600" b="1" kern="0" dirty="0">
                <a:cs typeface="Calibri" pitchFamily="34" charset="0"/>
              </a:rPr>
              <a:t>condizioni</a:t>
            </a:r>
            <a:r>
              <a:rPr lang="it-IT" sz="1600" kern="0" dirty="0">
                <a:cs typeface="Calibri" pitchFamily="34" charset="0"/>
              </a:rPr>
              <a:t> (logistiche, strumentali, temporali, di sicurezza) per</a:t>
            </a: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kern="0" dirty="0">
                <a:cs typeface="Calibri" pitchFamily="34" charset="0"/>
              </a:rPr>
              <a:t>      l’effettuazione delle </a:t>
            </a:r>
            <a:r>
              <a:rPr lang="it-IT" sz="1600" kern="0" dirty="0" smtClean="0">
                <a:cs typeface="Calibri" pitchFamily="34" charset="0"/>
              </a:rPr>
              <a:t>prove</a:t>
            </a:r>
            <a:endParaRPr lang="it-IT" sz="1600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00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r>
              <a:rPr lang="it-IT" sz="1600" kern="0" dirty="0" smtClean="0">
                <a:cs typeface="Calibri" pitchFamily="34" charset="0"/>
              </a:rPr>
              <a:t>la </a:t>
            </a:r>
            <a:r>
              <a:rPr lang="it-IT" sz="1600" kern="0" dirty="0">
                <a:cs typeface="Calibri" pitchFamily="34" charset="0"/>
              </a:rPr>
              <a:t>definizione preliminare e la conseguente applicazione dei </a:t>
            </a:r>
            <a:r>
              <a:rPr lang="it-IT" sz="1600" b="1" kern="0" dirty="0">
                <a:cs typeface="Calibri" pitchFamily="34" charset="0"/>
              </a:rPr>
              <a:t>criteri</a:t>
            </a:r>
            <a:r>
              <a:rPr lang="it-IT" sz="1600" kern="0" dirty="0">
                <a:cs typeface="Calibri" pitchFamily="34" charset="0"/>
              </a:rPr>
              <a:t>, degli </a:t>
            </a:r>
            <a:r>
              <a:rPr lang="it-IT" sz="1600" b="1" kern="0" dirty="0">
                <a:cs typeface="Calibri" pitchFamily="34" charset="0"/>
              </a:rPr>
              <a:t>indicatori</a:t>
            </a:r>
            <a:r>
              <a:rPr lang="it-IT" sz="1600" kern="0" dirty="0">
                <a:cs typeface="Calibri" pitchFamily="34" charset="0"/>
              </a:rPr>
              <a:t> e </a:t>
            </a:r>
            <a:r>
              <a:rPr lang="it-IT" sz="1600" b="1" kern="0" dirty="0">
                <a:cs typeface="Calibri" pitchFamily="34" charset="0"/>
              </a:rPr>
              <a:t>pesi</a:t>
            </a:r>
            <a:r>
              <a:rPr lang="it-IT" sz="1600" kern="0" dirty="0">
                <a:cs typeface="Calibri" pitchFamily="34" charset="0"/>
              </a:rPr>
              <a:t>, </a:t>
            </a:r>
            <a:r>
              <a:rPr lang="it-IT" sz="1600" kern="0" dirty="0" smtClean="0">
                <a:cs typeface="Calibri" pitchFamily="34" charset="0"/>
              </a:rPr>
              <a:t>nonché la </a:t>
            </a:r>
            <a:r>
              <a:rPr lang="it-IT" sz="1600" kern="0" dirty="0">
                <a:cs typeface="Calibri" pitchFamily="34" charset="0"/>
              </a:rPr>
              <a:t>loro congruità con le finalità dell’accertamento (per competenze)</a:t>
            </a: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00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r>
              <a:rPr lang="it-IT" sz="1600" kern="0" dirty="0" smtClean="0">
                <a:cs typeface="Calibri" pitchFamily="34" charset="0"/>
              </a:rPr>
              <a:t>la </a:t>
            </a:r>
            <a:r>
              <a:rPr lang="it-IT" sz="1600" kern="0" dirty="0">
                <a:cs typeface="Calibri" pitchFamily="34" charset="0"/>
              </a:rPr>
              <a:t>predisposizione delle </a:t>
            </a:r>
            <a:r>
              <a:rPr lang="it-IT" sz="1600" b="1" kern="0" dirty="0">
                <a:cs typeface="Calibri" pitchFamily="34" charset="0"/>
              </a:rPr>
              <a:t>prove equipollenti</a:t>
            </a: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endParaRPr lang="it-IT" sz="300" b="1" kern="0" dirty="0">
              <a:cs typeface="Calibri" pitchFamily="34" charset="0"/>
            </a:endParaRPr>
          </a:p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→"/>
              <a:defRPr/>
            </a:pPr>
            <a:r>
              <a:rPr lang="it-IT" sz="1600" dirty="0" smtClean="0"/>
              <a:t>la </a:t>
            </a:r>
            <a:r>
              <a:rPr lang="it-IT" sz="1600" dirty="0"/>
              <a:t>previsione dei </a:t>
            </a:r>
            <a:r>
              <a:rPr lang="it-IT" sz="1600" b="1" dirty="0"/>
              <a:t>supporti</a:t>
            </a:r>
            <a:r>
              <a:rPr lang="it-IT" sz="1600" dirty="0"/>
              <a:t> all’autonomia e delle </a:t>
            </a:r>
            <a:r>
              <a:rPr lang="it-IT" sz="1600" b="1" dirty="0"/>
              <a:t>misure</a:t>
            </a:r>
            <a:r>
              <a:rPr lang="it-IT" sz="1600" dirty="0"/>
              <a:t> </a:t>
            </a:r>
            <a:r>
              <a:rPr lang="it-IT" sz="1600" dirty="0" err="1"/>
              <a:t>dispensative</a:t>
            </a:r>
            <a:r>
              <a:rPr lang="it-IT" sz="1600" dirty="0"/>
              <a:t> e compensative</a:t>
            </a:r>
            <a:endParaRPr lang="it-IT" sz="1600" kern="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sellaDiTesto 5"/>
          <p:cNvSpPr txBox="1">
            <a:spLocks noChangeArrowheads="1"/>
          </p:cNvSpPr>
          <p:nvPr/>
        </p:nvSpPr>
        <p:spPr bwMode="auto">
          <a:xfrm>
            <a:off x="914400" y="1238252"/>
            <a:ext cx="723900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61950" indent="-361950" eaLnBrk="1" hangingPunct="1">
              <a:buFont typeface="Calibri" pitchFamily="34" charset="0"/>
              <a:buChar char="→"/>
            </a:pPr>
            <a:r>
              <a:rPr lang="it-IT" altLang="it-IT" sz="1400" b="1" dirty="0" smtClean="0"/>
              <a:t>composizione</a:t>
            </a:r>
            <a:r>
              <a:rPr lang="it-IT" altLang="it-IT" sz="1400" dirty="0" smtClean="0"/>
              <a:t> </a:t>
            </a:r>
            <a:r>
              <a:rPr lang="it-IT" altLang="it-IT" sz="1400" dirty="0"/>
              <a:t>e condizioni di </a:t>
            </a:r>
            <a:r>
              <a:rPr lang="it-IT" altLang="it-IT" sz="1400" b="1" dirty="0"/>
              <a:t>validità</a:t>
            </a:r>
            <a:r>
              <a:rPr lang="it-IT" altLang="it-IT" sz="1400" dirty="0"/>
              <a:t> : Presidente + 3 Commissari </a:t>
            </a:r>
            <a:r>
              <a:rPr lang="it-IT" altLang="it-IT" sz="1400" dirty="0" smtClean="0"/>
              <a:t/>
            </a:r>
            <a:br>
              <a:rPr lang="it-IT" altLang="it-IT" sz="1400" dirty="0" smtClean="0"/>
            </a:br>
            <a:r>
              <a:rPr lang="it-IT" altLang="it-IT" sz="1400" dirty="0" smtClean="0"/>
              <a:t>(</a:t>
            </a:r>
            <a:r>
              <a:rPr lang="it-IT" altLang="it-IT" sz="1400" dirty="0"/>
              <a:t>membri docenti formatori / risorse coinvolte </a:t>
            </a:r>
            <a:r>
              <a:rPr lang="it-IT" altLang="it-IT" sz="1400" dirty="0" smtClean="0"/>
              <a:t>nella </a:t>
            </a:r>
            <a:r>
              <a:rPr lang="it-IT" altLang="it-IT" sz="1400" dirty="0"/>
              <a:t>formazione )</a:t>
            </a:r>
          </a:p>
          <a:p>
            <a:pPr marL="361950" indent="-361950" algn="just" eaLnBrk="1" hangingPunct="1"/>
            <a:endParaRPr lang="it-IT" altLang="it-IT" sz="400" dirty="0"/>
          </a:p>
          <a:p>
            <a:pPr marL="361950" indent="-361950" algn="just" eaLnBrk="1" hangingPunct="1">
              <a:buFont typeface="Calibri" pitchFamily="34" charset="0"/>
              <a:buChar char="→"/>
            </a:pPr>
            <a:r>
              <a:rPr lang="it-IT" altLang="it-IT" sz="1400" b="1" dirty="0" smtClean="0"/>
              <a:t>designazione</a:t>
            </a:r>
            <a:r>
              <a:rPr lang="it-IT" altLang="it-IT" sz="1400" dirty="0" smtClean="0"/>
              <a:t> </a:t>
            </a:r>
            <a:r>
              <a:rPr lang="it-IT" altLang="it-IT" sz="1400" dirty="0"/>
              <a:t>Commissari: non è richiesta – né esclusa - una designazione formale del Legale Rappresentante </a:t>
            </a:r>
            <a:r>
              <a:rPr lang="it-IT" altLang="it-IT" sz="1400" dirty="0" smtClean="0"/>
              <a:t>dell’Istituzione</a:t>
            </a:r>
            <a:r>
              <a:rPr lang="it-IT" altLang="it-IT" sz="1400" dirty="0"/>
              <a:t>; è sufficiente la verbalizzazione della designazione da parte dell’équipe dei docenti formatori</a:t>
            </a:r>
          </a:p>
          <a:p>
            <a:pPr marL="361950" indent="-361950" algn="just" eaLnBrk="1" hangingPunct="1"/>
            <a:endParaRPr lang="it-IT" altLang="it-IT" sz="400" dirty="0"/>
          </a:p>
          <a:p>
            <a:pPr marL="361950" indent="-361950" algn="just" eaLnBrk="1" hangingPunct="1">
              <a:buFont typeface="Calibri" pitchFamily="34" charset="0"/>
              <a:buChar char="→"/>
            </a:pPr>
            <a:r>
              <a:rPr lang="it-IT" altLang="it-IT" sz="1400" dirty="0" smtClean="0"/>
              <a:t>ai </a:t>
            </a:r>
            <a:r>
              <a:rPr lang="it-IT" altLang="it-IT" sz="1400" dirty="0"/>
              <a:t>fini della </a:t>
            </a:r>
            <a:r>
              <a:rPr lang="it-IT" altLang="it-IT" sz="1400" b="1" dirty="0"/>
              <a:t>sorveglianza</a:t>
            </a:r>
            <a:r>
              <a:rPr lang="it-IT" altLang="it-IT" sz="1400" dirty="0"/>
              <a:t> durante le prove centralizzata e professionale la Commissione può prevedere </a:t>
            </a:r>
            <a:r>
              <a:rPr lang="it-IT" altLang="it-IT" sz="1400" dirty="0" smtClean="0"/>
              <a:t>l’utilizzo </a:t>
            </a:r>
            <a:r>
              <a:rPr lang="it-IT" altLang="it-IT" sz="1400" dirty="0"/>
              <a:t>di specifiche risorse di personale docente e non docente; tali risorse non fanno parte della </a:t>
            </a:r>
            <a:r>
              <a:rPr lang="it-IT" altLang="it-IT" sz="1400" dirty="0" smtClean="0"/>
              <a:t>Commissione</a:t>
            </a:r>
          </a:p>
          <a:p>
            <a:pPr marL="361950" indent="-361950" algn="just" eaLnBrk="1" hangingPunct="1"/>
            <a:endParaRPr lang="it-IT" altLang="it-IT" sz="400" dirty="0"/>
          </a:p>
          <a:p>
            <a:pPr marL="361950" indent="-361950" algn="just" eaLnBrk="1" hangingPunct="1">
              <a:buFont typeface="Calibri" pitchFamily="34" charset="0"/>
              <a:buChar char="→"/>
            </a:pPr>
            <a:r>
              <a:rPr lang="it-IT" altLang="it-IT" sz="1400" dirty="0" smtClean="0"/>
              <a:t>relativamente </a:t>
            </a:r>
            <a:r>
              <a:rPr lang="it-IT" altLang="it-IT" sz="1400" dirty="0"/>
              <a:t>alla fase della correzione di parti specifiche della prova scritta e – in casi circoscritti </a:t>
            </a:r>
            <a:r>
              <a:rPr lang="it-IT" altLang="it-IT" sz="1400" dirty="0" smtClean="0"/>
              <a:t>– relativamente </a:t>
            </a:r>
            <a:r>
              <a:rPr lang="it-IT" altLang="it-IT" sz="1400" dirty="0"/>
              <a:t>al presidio del colloquio e/o della prova professionale, la Commissione può avvalersi di docenti </a:t>
            </a:r>
            <a:r>
              <a:rPr lang="it-IT" altLang="it-IT" sz="1400" dirty="0" smtClean="0"/>
              <a:t>formatori </a:t>
            </a:r>
            <a:r>
              <a:rPr lang="it-IT" altLang="it-IT" sz="1400" dirty="0"/>
              <a:t>“</a:t>
            </a:r>
            <a:r>
              <a:rPr lang="it-IT" altLang="it-IT" sz="1400" b="1" dirty="0"/>
              <a:t>aggregati</a:t>
            </a:r>
            <a:r>
              <a:rPr lang="it-IT" altLang="it-IT" sz="1400" dirty="0"/>
              <a:t>”; </a:t>
            </a:r>
            <a:r>
              <a:rPr lang="it-IT" altLang="it-IT" sz="1400" dirty="0" smtClean="0"/>
              <a:t>la </a:t>
            </a:r>
            <a:r>
              <a:rPr lang="it-IT" altLang="it-IT" sz="1400" dirty="0"/>
              <a:t>richiesta deve essere formulata e motivata in sede di riunione preliminare, </a:t>
            </a:r>
            <a:r>
              <a:rPr lang="it-IT" altLang="it-IT" sz="1400" dirty="0" smtClean="0"/>
              <a:t>autorizzata </a:t>
            </a:r>
            <a:r>
              <a:rPr lang="it-IT" altLang="it-IT" sz="1400" dirty="0"/>
              <a:t>dal Presidente, quindi verbalizzata; i docenti formatori “aggregati” non sono equiparati ai Commissari e </a:t>
            </a:r>
            <a:r>
              <a:rPr lang="it-IT" altLang="it-IT" sz="1400" dirty="0" smtClean="0"/>
              <a:t>non partecipano </a:t>
            </a:r>
            <a:r>
              <a:rPr lang="it-IT" altLang="it-IT" sz="1400" dirty="0"/>
              <a:t>alla valutazione di scrutinio finale</a:t>
            </a:r>
          </a:p>
          <a:p>
            <a:pPr marL="361950" indent="-361950" algn="just" eaLnBrk="1" hangingPunct="1"/>
            <a:endParaRPr lang="it-IT" altLang="it-IT" sz="500" dirty="0" smtClean="0"/>
          </a:p>
          <a:p>
            <a:pPr marL="361950" indent="-361950" algn="just" eaLnBrk="1" hangingPunct="1"/>
            <a:endParaRPr lang="it-IT" altLang="it-IT" sz="500" dirty="0" smtClean="0"/>
          </a:p>
          <a:p>
            <a:pPr marL="361950" indent="-361950" algn="just" eaLnBrk="1" hangingPunct="1"/>
            <a:endParaRPr lang="it-IT" altLang="it-IT" sz="500" dirty="0"/>
          </a:p>
          <a:p>
            <a:pPr marL="361950" indent="-361950" algn="just" eaLnBrk="1" hangingPunct="1"/>
            <a:r>
              <a:rPr lang="it-IT" altLang="it-IT" sz="1400" b="1" dirty="0" smtClean="0"/>
              <a:t>NB:</a:t>
            </a:r>
            <a:r>
              <a:rPr lang="it-IT" altLang="it-IT" sz="1400" dirty="0" smtClean="0"/>
              <a:t>	P</a:t>
            </a:r>
            <a:r>
              <a:rPr lang="it-IT" altLang="it-IT" sz="1400" i="1" dirty="0" smtClean="0"/>
              <a:t>residenti </a:t>
            </a:r>
            <a:r>
              <a:rPr lang="it-IT" altLang="it-IT" sz="1400" i="1" dirty="0"/>
              <a:t>assicurano che la fisionomia della Commissione sia garantita e non si </a:t>
            </a:r>
            <a:r>
              <a:rPr lang="it-IT" altLang="it-IT" sz="1400" i="1" dirty="0" smtClean="0"/>
              <a:t>producano casi </a:t>
            </a:r>
            <a:r>
              <a:rPr lang="it-IT" altLang="it-IT" sz="1400" i="1" dirty="0"/>
              <a:t>di un suo sostanziale snaturamento, attraverso il ricorso ad una segmentazione </a:t>
            </a:r>
            <a:r>
              <a:rPr lang="it-IT" altLang="it-IT" sz="1400" i="1" dirty="0" smtClean="0"/>
              <a:t>e moltiplicazione </a:t>
            </a:r>
            <a:r>
              <a:rPr lang="it-IT" altLang="it-IT" sz="1400" i="1" dirty="0"/>
              <a:t>degli apporti professionali in una prospettiva </a:t>
            </a:r>
            <a:r>
              <a:rPr lang="it-IT" altLang="it-IT" sz="1400" i="1" dirty="0" err="1" smtClean="0"/>
              <a:t>disciplinarista</a:t>
            </a:r>
            <a:r>
              <a:rPr lang="it-IT" altLang="it-IT" sz="1400" i="1" dirty="0" smtClean="0"/>
              <a:t>.</a:t>
            </a:r>
            <a:endParaRPr lang="it-IT" altLang="it-IT" sz="1400" i="1" dirty="0"/>
          </a:p>
          <a:p>
            <a:pPr marL="361950" indent="-361950" eaLnBrk="1" hangingPunct="1"/>
            <a:endParaRPr lang="it-IT" altLang="it-IT" sz="300" dirty="0"/>
          </a:p>
          <a:p>
            <a:pPr eaLnBrk="1" hangingPunct="1"/>
            <a:endParaRPr lang="it-IT" altLang="it-IT" sz="1400" dirty="0"/>
          </a:p>
          <a:p>
            <a:pPr eaLnBrk="1" hangingPunct="1"/>
            <a:endParaRPr lang="it-IT" altLang="it-IT" sz="1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it-IT" kern="0" dirty="0" smtClean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Commissione</a:t>
            </a:r>
            <a:endParaRPr lang="it-IT" kern="0" dirty="0">
              <a:solidFill>
                <a:srgbClr val="FFFFFF"/>
              </a:solidFill>
              <a:latin typeface="Arial Rounded MT Bold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200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calendario delle operazioni  e sessioni straordinarie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14399" y="1524000"/>
            <a:ext cx="723900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it-IT" dirty="0" smtClean="0"/>
              <a:t>Il calendario è relativo </a:t>
            </a:r>
            <a:r>
              <a:rPr lang="it-IT" dirty="0"/>
              <a:t>a tutte le operazioni della sessione e stabilito in autonomia dalla Commissione</a:t>
            </a:r>
          </a:p>
          <a:p>
            <a:pPr marL="361950" indent="-361950" algn="just" fontAlgn="auto">
              <a:spcBef>
                <a:spcPts val="1200"/>
              </a:spcBef>
              <a:spcAft>
                <a:spcPts val="0"/>
              </a:spcAft>
              <a:defRPr/>
            </a:pPr>
            <a:endParaRPr lang="it-IT" sz="200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endParaRPr lang="it-IT" sz="1400" dirty="0" smtClean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endParaRPr lang="it-IT" sz="1400" b="1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Il calendario delle operazioni  </a:t>
            </a:r>
            <a:r>
              <a:rPr lang="it-IT" sz="1400" dirty="0" smtClean="0"/>
              <a:t>indicato nel sistema informativo regionale ha valore indicativo ed è sottoposto alla verifica della competente provincia che potrà richiedere modifiche in relazione alla designazione del Presidente e al regolare andamento delle sessioni</a:t>
            </a:r>
            <a:endParaRPr lang="it-IT" sz="1400" b="1" dirty="0" smtClean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la</a:t>
            </a:r>
            <a:r>
              <a:rPr lang="it-IT" sz="1400" dirty="0" smtClean="0"/>
              <a:t> </a:t>
            </a:r>
            <a:r>
              <a:rPr lang="it-IT" sz="1400" b="1" dirty="0"/>
              <a:t>riunione preliminare</a:t>
            </a:r>
            <a:r>
              <a:rPr lang="it-IT" sz="1400" dirty="0"/>
              <a:t> deve essere fatta prima delle prove</a:t>
            </a:r>
          </a:p>
          <a:p>
            <a:pPr marL="361950" lvl="1" indent="-361950" algn="just">
              <a:defRPr/>
            </a:pPr>
            <a:endParaRPr lang="it-IT" sz="200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ordine </a:t>
            </a:r>
            <a:r>
              <a:rPr lang="it-IT" sz="1400" b="1" dirty="0"/>
              <a:t>delle prove</a:t>
            </a:r>
            <a:r>
              <a:rPr lang="it-IT" sz="1400" dirty="0"/>
              <a:t>: stabilito autonomamente dalle Commissioni, fermo restando che il colloquio può </a:t>
            </a:r>
            <a:r>
              <a:rPr lang="it-IT" sz="1400" dirty="0" smtClean="0"/>
              <a:t>essere </a:t>
            </a:r>
            <a:r>
              <a:rPr lang="it-IT" sz="1400" dirty="0"/>
              <a:t>effettuato solo dopo la prova centralizzata </a:t>
            </a:r>
            <a:r>
              <a:rPr lang="it-IT" sz="1400" dirty="0" smtClean="0"/>
              <a:t>(6 giugno</a:t>
            </a:r>
            <a:r>
              <a:rPr lang="it-IT" sz="1400" dirty="0"/>
              <a:t>) e </a:t>
            </a:r>
            <a:r>
              <a:rPr lang="it-IT" sz="1400" dirty="0" smtClean="0"/>
              <a:t> dopo la prova professionale</a:t>
            </a:r>
            <a:r>
              <a:rPr lang="it-IT" sz="1400" dirty="0"/>
              <a:t>; le Commissioni </a:t>
            </a:r>
            <a:r>
              <a:rPr lang="it-IT" sz="1400" dirty="0" smtClean="0"/>
              <a:t>stabiliscono </a:t>
            </a:r>
            <a:r>
              <a:rPr lang="it-IT" sz="1400" dirty="0"/>
              <a:t>anche la sequenza delle diverse parti della prova centralizzata</a:t>
            </a:r>
          </a:p>
          <a:p>
            <a:pPr marL="361950" lvl="1" indent="-361950" algn="just">
              <a:defRPr/>
            </a:pPr>
            <a:endParaRPr lang="it-IT" sz="200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dirty="0" smtClean="0"/>
              <a:t>la </a:t>
            </a:r>
            <a:r>
              <a:rPr lang="it-IT" sz="1400" b="1" dirty="0"/>
              <a:t>correzione delle prove</a:t>
            </a:r>
            <a:r>
              <a:rPr lang="it-IT" sz="1400" dirty="0"/>
              <a:t> deve essere necessariamente compresa nel calendario</a:t>
            </a:r>
          </a:p>
          <a:p>
            <a:pPr marL="361950" lvl="1" indent="-361950" algn="just">
              <a:buFont typeface="Calibri" pitchFamily="34" charset="0"/>
              <a:buChar char="→"/>
              <a:defRPr/>
            </a:pPr>
            <a:endParaRPr lang="it-IT" sz="200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dirty="0" smtClean="0"/>
              <a:t>non </a:t>
            </a:r>
            <a:r>
              <a:rPr lang="it-IT" sz="1400" dirty="0"/>
              <a:t>sono previste </a:t>
            </a:r>
            <a:r>
              <a:rPr lang="it-IT" sz="1400" b="1" dirty="0"/>
              <a:t>prove di appello </a:t>
            </a:r>
          </a:p>
          <a:p>
            <a:pPr marL="361950" lvl="1" indent="-361950" algn="just">
              <a:buFont typeface="Calibri" pitchFamily="34" charset="0"/>
              <a:buChar char="→"/>
              <a:defRPr/>
            </a:pPr>
            <a:endParaRPr lang="it-IT" sz="200" b="1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dirty="0" smtClean="0"/>
              <a:t>no </a:t>
            </a:r>
            <a:r>
              <a:rPr lang="it-IT" sz="1400" dirty="0"/>
              <a:t>giornate </a:t>
            </a:r>
            <a:r>
              <a:rPr lang="it-IT" sz="1400" b="1" dirty="0"/>
              <a:t>festive</a:t>
            </a:r>
          </a:p>
          <a:p>
            <a:pPr marL="361950" lvl="1" indent="-361950" algn="just">
              <a:buFont typeface="Calibri" pitchFamily="34" charset="0"/>
              <a:buChar char="→"/>
              <a:defRPr/>
            </a:pPr>
            <a:endParaRPr lang="it-IT" sz="200" b="1" dirty="0"/>
          </a:p>
          <a:p>
            <a:pPr marL="361950" lvl="1" indent="-361950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sessioni </a:t>
            </a:r>
            <a:r>
              <a:rPr lang="it-IT" sz="1400" b="1" dirty="0"/>
              <a:t>straordinarie </a:t>
            </a:r>
            <a:r>
              <a:rPr lang="it-IT" sz="1400" dirty="0"/>
              <a:t>solo in casi gravi di impedimento degli </a:t>
            </a:r>
            <a:r>
              <a:rPr lang="it-IT" sz="1400" dirty="0" smtClean="0"/>
              <a:t>allievi </a:t>
            </a:r>
            <a:endParaRPr lang="it-IT" sz="1400" dirty="0"/>
          </a:p>
          <a:p>
            <a:pPr marL="360363" indent="-360363" fontAlgn="auto">
              <a:spcBef>
                <a:spcPts val="1200"/>
              </a:spcBef>
              <a:spcAft>
                <a:spcPts val="0"/>
              </a:spcAft>
              <a:defRPr/>
            </a:pPr>
            <a:endParaRPr lang="it-IT" sz="2400" kern="0" dirty="0">
              <a:solidFill>
                <a:srgbClr val="000099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2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6000" y="540000"/>
            <a:ext cx="7200000" cy="360000"/>
          </a:xfrm>
          <a:prstGeom prst="rect">
            <a:avLst/>
          </a:prstGeom>
          <a:gradFill rotWithShape="1">
            <a:gsLst>
              <a:gs pos="0">
                <a:srgbClr val="00B000">
                  <a:shade val="51000"/>
                  <a:satMod val="130000"/>
                </a:srgbClr>
              </a:gs>
              <a:gs pos="80000">
                <a:srgbClr val="00B000">
                  <a:shade val="93000"/>
                  <a:satMod val="130000"/>
                </a:srgbClr>
              </a:gs>
              <a:gs pos="100000">
                <a:srgbClr val="00B000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FFFFFF"/>
                </a:solidFill>
                <a:latin typeface="Arial Rounded MT Bold" pitchFamily="34" charset="0"/>
                <a:cs typeface="Arial"/>
              </a:rPr>
              <a:t>verifica  di conformità e dei requisiti di percorso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14400" y="914399"/>
            <a:ext cx="7239000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indent="-360363" fontAlgn="auto">
              <a:spcBef>
                <a:spcPts val="600"/>
              </a:spcBef>
              <a:spcAft>
                <a:spcPts val="0"/>
              </a:spcAft>
              <a:defRPr/>
            </a:pPr>
            <a:endParaRPr lang="it-IT" dirty="0"/>
          </a:p>
          <a:p>
            <a:pPr marL="360363" lvl="1" indent="-360363" fontAlgn="auto">
              <a:spcBef>
                <a:spcPts val="600"/>
              </a:spcBef>
              <a:spcAft>
                <a:spcPts val="0"/>
              </a:spcAft>
              <a:defRPr/>
            </a:pPr>
            <a:endParaRPr lang="it-IT" sz="300" kern="0" dirty="0">
              <a:cs typeface="Calibri" pitchFamily="34" charset="0"/>
            </a:endParaRPr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documento </a:t>
            </a:r>
            <a:r>
              <a:rPr lang="it-IT" sz="1400" b="1" dirty="0"/>
              <a:t>di presentazione del percorso</a:t>
            </a:r>
            <a:r>
              <a:rPr lang="it-IT" sz="1400" dirty="0"/>
              <a:t>: può essere redatto in versioni diverse, anche in </a:t>
            </a:r>
            <a:r>
              <a:rPr lang="it-IT" sz="1400" u="sng" dirty="0"/>
              <a:t>forma sintetica</a:t>
            </a:r>
            <a:r>
              <a:rPr lang="it-IT" sz="1400" dirty="0"/>
              <a:t>, </a:t>
            </a:r>
            <a:r>
              <a:rPr lang="it-IT" sz="1400" dirty="0" smtClean="0"/>
              <a:t>in quanto molte </a:t>
            </a:r>
            <a:r>
              <a:rPr lang="it-IT" sz="1400" dirty="0"/>
              <a:t>informazioni sono già reperibili negli altri  documenti</a:t>
            </a:r>
          </a:p>
          <a:p>
            <a:pPr marL="361950" indent="-276225" algn="just">
              <a:defRPr/>
            </a:pPr>
            <a:endParaRPr lang="it-IT" sz="200" dirty="0"/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Piano </a:t>
            </a:r>
            <a:r>
              <a:rPr lang="it-IT" sz="1400" b="1" dirty="0"/>
              <a:t>Formativo</a:t>
            </a:r>
            <a:r>
              <a:rPr lang="it-IT" sz="1400" dirty="0"/>
              <a:t>: obbligatorio</a:t>
            </a:r>
          </a:p>
          <a:p>
            <a:pPr marL="361950" indent="-276225" algn="just">
              <a:defRPr/>
            </a:pPr>
            <a:endParaRPr lang="it-IT" sz="200" dirty="0"/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credito </a:t>
            </a:r>
            <a:r>
              <a:rPr lang="it-IT" sz="1400" b="1" dirty="0"/>
              <a:t>formativo</a:t>
            </a:r>
            <a:r>
              <a:rPr lang="it-IT" sz="1400" dirty="0"/>
              <a:t>: è determinato collegialmente </a:t>
            </a:r>
            <a:r>
              <a:rPr lang="it-IT" sz="1400" dirty="0" smtClean="0"/>
              <a:t>e </a:t>
            </a:r>
            <a:r>
              <a:rPr lang="it-IT" sz="1400" dirty="0"/>
              <a:t>in autonomia dalle </a:t>
            </a:r>
            <a:r>
              <a:rPr lang="it-IT" sz="1400" dirty="0" smtClean="0"/>
              <a:t>Istituzioni scolastiche formative, sulla </a:t>
            </a:r>
            <a:r>
              <a:rPr lang="it-IT" sz="1400" dirty="0"/>
              <a:t>base di un </a:t>
            </a:r>
            <a:r>
              <a:rPr lang="it-IT" sz="1400" dirty="0" smtClean="0"/>
              <a:t>insieme </a:t>
            </a:r>
            <a:r>
              <a:rPr lang="it-IT" sz="1400" dirty="0"/>
              <a:t>di </a:t>
            </a:r>
            <a:r>
              <a:rPr lang="it-IT" sz="1400" dirty="0" smtClean="0"/>
              <a:t> </a:t>
            </a:r>
            <a:r>
              <a:rPr lang="it-IT" sz="1400" dirty="0"/>
              <a:t>diverse variabili, tra cui comportamento e risultato complessivamente maturato dall’alunno; </a:t>
            </a:r>
            <a:r>
              <a:rPr lang="it-IT" sz="1400" dirty="0" smtClean="0"/>
              <a:t>non corrisponde a nessun automatismo</a:t>
            </a:r>
          </a:p>
          <a:p>
            <a:pPr marL="361950" indent="-276225" algn="just">
              <a:defRPr/>
            </a:pPr>
            <a:endParaRPr lang="it-IT" sz="200" dirty="0" smtClean="0"/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Portfolio</a:t>
            </a:r>
            <a:r>
              <a:rPr lang="it-IT" sz="1400" dirty="0"/>
              <a:t>: è obbligatorio e non può essere sostituito dalla </a:t>
            </a:r>
            <a:r>
              <a:rPr lang="it-IT" sz="1400" i="1" dirty="0"/>
              <a:t>pagella</a:t>
            </a:r>
            <a:r>
              <a:rPr lang="it-IT" sz="1400" dirty="0"/>
              <a:t>; non esiste un </a:t>
            </a:r>
            <a:r>
              <a:rPr lang="it-IT" sz="1400" i="1" dirty="0"/>
              <a:t>format</a:t>
            </a:r>
            <a:r>
              <a:rPr lang="it-IT" sz="1400" dirty="0"/>
              <a:t> vincolante a livello </a:t>
            </a:r>
            <a:r>
              <a:rPr lang="it-IT" sz="1400" dirty="0" smtClean="0"/>
              <a:t>regionale, </a:t>
            </a:r>
            <a:r>
              <a:rPr lang="it-IT" sz="1400" dirty="0"/>
              <a:t>ma </a:t>
            </a:r>
            <a:r>
              <a:rPr lang="it-IT" sz="1400" i="1" dirty="0"/>
              <a:t>elementi minimi</a:t>
            </a:r>
            <a:r>
              <a:rPr lang="it-IT" sz="1400" dirty="0"/>
              <a:t>; per gli Istituti scolastici, relativamente alla parte dell’“anagrafica”, </a:t>
            </a:r>
            <a:r>
              <a:rPr lang="it-IT" sz="1400" dirty="0" smtClean="0"/>
              <a:t>può </a:t>
            </a:r>
            <a:r>
              <a:rPr lang="it-IT" sz="1400" dirty="0"/>
              <a:t>contenere o fare riferimento alla cartella personale dell’alunno; la parte che deve essere </a:t>
            </a:r>
            <a:r>
              <a:rPr lang="it-IT" sz="1400" u="sng" dirty="0"/>
              <a:t>necessariamente</a:t>
            </a:r>
            <a:r>
              <a:rPr lang="it-IT" sz="1400" dirty="0"/>
              <a:t> </a:t>
            </a:r>
            <a:r>
              <a:rPr lang="it-IT" sz="1400" dirty="0" smtClean="0"/>
              <a:t>compilata </a:t>
            </a:r>
            <a:r>
              <a:rPr lang="it-IT" sz="1400" dirty="0"/>
              <a:t>è quella </a:t>
            </a:r>
            <a:r>
              <a:rPr lang="it-IT" sz="1400" u="sng" dirty="0" err="1"/>
              <a:t>certificativa</a:t>
            </a:r>
            <a:r>
              <a:rPr lang="it-IT" sz="1400" dirty="0"/>
              <a:t> dell’</a:t>
            </a:r>
            <a:r>
              <a:rPr lang="it-IT" sz="1400" u="sng" dirty="0"/>
              <a:t>ultima annualità</a:t>
            </a:r>
            <a:r>
              <a:rPr lang="it-IT" sz="1400" dirty="0"/>
              <a:t>, con determinazione dei punteggi o livelli (traducibili in </a:t>
            </a:r>
            <a:r>
              <a:rPr lang="it-IT" sz="1400" dirty="0" smtClean="0"/>
              <a:t>punteggi) riferiti </a:t>
            </a:r>
            <a:r>
              <a:rPr lang="it-IT" sz="1400" dirty="0"/>
              <a:t>direttamente alle </a:t>
            </a:r>
            <a:r>
              <a:rPr lang="it-IT" sz="1400" b="1" u="sng" dirty="0"/>
              <a:t>competenze</a:t>
            </a:r>
            <a:r>
              <a:rPr lang="it-IT" sz="1400" dirty="0"/>
              <a:t> </a:t>
            </a:r>
            <a:r>
              <a:rPr lang="it-IT" sz="1400" dirty="0" smtClean="0"/>
              <a:t> e </a:t>
            </a:r>
            <a:r>
              <a:rPr lang="it-IT" sz="1400" dirty="0"/>
              <a:t>non agli ambiti o contesti della loro acquisizione</a:t>
            </a:r>
          </a:p>
          <a:p>
            <a:pPr marL="361950" indent="-276225" algn="just">
              <a:defRPr/>
            </a:pPr>
            <a:endParaRPr lang="it-IT" sz="200" dirty="0"/>
          </a:p>
          <a:p>
            <a:pPr marL="361950" indent="-276225" algn="just">
              <a:buFont typeface="Calibri" pitchFamily="34" charset="0"/>
              <a:buChar char="→"/>
              <a:defRPr/>
            </a:pPr>
            <a:r>
              <a:rPr lang="it-IT" sz="1400" b="1" dirty="0" smtClean="0"/>
              <a:t>quote</a:t>
            </a:r>
            <a:r>
              <a:rPr lang="it-IT" sz="1400" dirty="0" smtClean="0"/>
              <a:t> </a:t>
            </a:r>
            <a:r>
              <a:rPr lang="it-IT" sz="1400" dirty="0"/>
              <a:t>orarie dedicate </a:t>
            </a:r>
            <a:r>
              <a:rPr lang="it-IT" sz="1400" dirty="0" smtClean="0"/>
              <a:t>alla formazione in contesto lavorativo: si calcolano in rapporto all’intero percorso formativo; </a:t>
            </a:r>
          </a:p>
          <a:p>
            <a:pPr marL="542925" indent="-180975" algn="just">
              <a:buFont typeface="Arial" panose="020B0604020202020204" pitchFamily="34" charset="0"/>
              <a:buChar char="•"/>
              <a:defRPr/>
            </a:pPr>
            <a:r>
              <a:rPr lang="it-IT" sz="1400" dirty="0" smtClean="0"/>
              <a:t>per </a:t>
            </a:r>
            <a:r>
              <a:rPr lang="it-IT" sz="1400" dirty="0"/>
              <a:t>i terzi </a:t>
            </a:r>
            <a:r>
              <a:rPr lang="it-IT" sz="1400" dirty="0" smtClean="0"/>
              <a:t>anni trovano applicazione le disposizioni di cui al D.D.U.O. 12550/13;</a:t>
            </a:r>
            <a:endParaRPr lang="it-IT" sz="1400" dirty="0"/>
          </a:p>
          <a:p>
            <a:pPr marL="542925" indent="-180975" algn="just">
              <a:buFont typeface="Arial" panose="020B0604020202020204" pitchFamily="34" charset="0"/>
              <a:buChar char="•"/>
              <a:defRPr/>
            </a:pPr>
            <a:r>
              <a:rPr lang="it-IT" sz="1400" dirty="0" smtClean="0"/>
              <a:t>per i quarti anni trovano applicazione le disposizioni di cui al D.D.U.O. 12550/13 </a:t>
            </a:r>
            <a:endParaRPr lang="it-IT" sz="1400" dirty="0"/>
          </a:p>
          <a:p>
            <a:pPr marL="360363" lvl="1" indent="-360363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2400" kern="0" dirty="0">
              <a:solidFill>
                <a:srgbClr val="000099">
                  <a:lumMod val="75000"/>
                </a:srgb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8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</TotalTime>
  <Words>1388</Words>
  <Application>Microsoft Office PowerPoint</Application>
  <PresentationFormat>Presentazione su schermo (4:3)</PresentationFormat>
  <Paragraphs>165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14</vt:i4>
      </vt:variant>
    </vt:vector>
  </HeadingPairs>
  <TitlesOfParts>
    <vt:vector size="24" baseType="lpstr">
      <vt:lpstr>Arial</vt:lpstr>
      <vt:lpstr>Arial Rounded MT Bold</vt:lpstr>
      <vt:lpstr>Calibri</vt:lpstr>
      <vt:lpstr>Symbol</vt:lpstr>
      <vt:lpstr>Viner Hand ITC</vt:lpstr>
      <vt:lpstr>Wingdings</vt:lpstr>
      <vt:lpstr>Office Theme</vt:lpstr>
      <vt:lpstr>Custom Design</vt:lpstr>
      <vt:lpstr>1_Custom Design</vt:lpstr>
      <vt:lpstr>2_Custom Design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allo studio universitario: Borse di Studio A.A. 2010/11</dc:title>
  <dc:creator>Roberto Gironi</dc:creator>
  <cp:lastModifiedBy>AMM - Langella Rosa</cp:lastModifiedBy>
  <cp:revision>430</cp:revision>
  <cp:lastPrinted>2016-05-31T08:39:08Z</cp:lastPrinted>
  <dcterms:created xsi:type="dcterms:W3CDTF">2006-08-16T00:00:00Z</dcterms:created>
  <dcterms:modified xsi:type="dcterms:W3CDTF">2016-05-31T08:39:44Z</dcterms:modified>
</cp:coreProperties>
</file>